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Lst>
  <p:notesMasterIdLst>
    <p:notesMasterId r:id="rId45"/>
  </p:notesMasterIdLst>
  <p:handoutMasterIdLst>
    <p:handoutMasterId r:id="rId46"/>
  </p:handoutMasterIdLst>
  <p:sldIdLst>
    <p:sldId id="4507" r:id="rId2"/>
    <p:sldId id="4553" r:id="rId3"/>
    <p:sldId id="4552" r:id="rId4"/>
    <p:sldId id="4551" r:id="rId5"/>
    <p:sldId id="4555" r:id="rId6"/>
    <p:sldId id="4543" r:id="rId7"/>
    <p:sldId id="4556" r:id="rId8"/>
    <p:sldId id="4572" r:id="rId9"/>
    <p:sldId id="4557" r:id="rId10"/>
    <p:sldId id="4558" r:id="rId11"/>
    <p:sldId id="4584" r:id="rId12"/>
    <p:sldId id="4702" r:id="rId13"/>
    <p:sldId id="4706" r:id="rId14"/>
    <p:sldId id="4712" r:id="rId15"/>
    <p:sldId id="4726" r:id="rId16"/>
    <p:sldId id="4722" r:id="rId17"/>
    <p:sldId id="4713" r:id="rId18"/>
    <p:sldId id="4715" r:id="rId19"/>
    <p:sldId id="4704" r:id="rId20"/>
    <p:sldId id="4727" r:id="rId21"/>
    <p:sldId id="4725" r:id="rId22"/>
    <p:sldId id="4719" r:id="rId23"/>
    <p:sldId id="4573" r:id="rId24"/>
    <p:sldId id="4516" r:id="rId25"/>
    <p:sldId id="4505" r:id="rId26"/>
    <p:sldId id="4501" r:id="rId27"/>
    <p:sldId id="4517" r:id="rId28"/>
    <p:sldId id="4512" r:id="rId29"/>
    <p:sldId id="4409" r:id="rId30"/>
    <p:sldId id="4522" r:id="rId31"/>
    <p:sldId id="4532" r:id="rId32"/>
    <p:sldId id="4535" r:id="rId33"/>
    <p:sldId id="4536" r:id="rId34"/>
    <p:sldId id="4537" r:id="rId35"/>
    <p:sldId id="4538" r:id="rId36"/>
    <p:sldId id="4539" r:id="rId37"/>
    <p:sldId id="4576" r:id="rId38"/>
    <p:sldId id="4575" r:id="rId39"/>
    <p:sldId id="4577" r:id="rId40"/>
    <p:sldId id="4578" r:id="rId41"/>
    <p:sldId id="4730" r:id="rId42"/>
    <p:sldId id="4579" r:id="rId43"/>
    <p:sldId id="4511" r:id="rId44"/>
  </p:sldIdLst>
  <p:sldSz cx="12858750" cy="7232650"/>
  <p:notesSz cx="6858000" cy="9144000"/>
  <p:custDataLst>
    <p:tags r:id="rId4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677" indent="-18253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529" indent="-36825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380" indent="-5539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232" indent="-739676"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695" algn="l" defTabSz="914278"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833" algn="l" defTabSz="914278"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972" algn="l" defTabSz="914278"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111" algn="l" defTabSz="914278"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6E4F"/>
    <a:srgbClr val="73DB29"/>
    <a:srgbClr val="FED40D"/>
    <a:srgbClr val="3AD1B5"/>
    <a:srgbClr val="3F3F3F"/>
    <a:srgbClr val="900000"/>
    <a:srgbClr val="333F50"/>
    <a:srgbClr val="CA8F45"/>
    <a:srgbClr val="D14E5B"/>
    <a:srgbClr val="4BC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5274" autoAdjust="0"/>
  </p:normalViewPr>
  <p:slideViewPr>
    <p:cSldViewPr>
      <p:cViewPr varScale="1">
        <p:scale>
          <a:sx n="103" d="100"/>
          <a:sy n="103" d="100"/>
        </p:scale>
        <p:origin x="720" y="192"/>
      </p:cViewPr>
      <p:guideLst>
        <p:guide orient="horz" pos="328"/>
        <p:guide pos="4050"/>
        <p:guide pos="557"/>
        <p:guide orient="horz" pos="4183"/>
        <p:guide pos="7497"/>
        <p:guide pos="6908"/>
      </p:guideLst>
    </p:cSldViewPr>
  </p:slideViewPr>
  <p:outlineViewPr>
    <p:cViewPr>
      <p:scale>
        <a:sx n="100" d="100"/>
        <a:sy n="100" d="100"/>
      </p:scale>
      <p:origin x="0" y="-1037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1FF0C-EFFD-4EE4-8839-89ADFD993B03}"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zh-CN" altLang="en-US"/>
        </a:p>
      </dgm:t>
    </dgm:pt>
    <dgm:pt modelId="{639886D8-ED2B-46B5-A5BE-CD507DD01064}">
      <dgm:prSet phldrT="[文本]" custT="1"/>
      <dgm:spPr/>
      <dgm:t>
        <a:bodyPr/>
        <a:lstStyle/>
        <a:p>
          <a:r>
            <a:rPr lang="zh-CN" altLang="en-US" sz="3600" b="1" dirty="0">
              <a:latin typeface="微软雅黑" pitchFamily="34" charset="-122"/>
              <a:ea typeface="微软雅黑" pitchFamily="34" charset="-122"/>
            </a:rPr>
            <a:t>单极</a:t>
          </a:r>
        </a:p>
      </dgm:t>
    </dgm:pt>
    <dgm:pt modelId="{0B5A5713-9D66-4873-8F12-43B5056D779E}" type="parTrans" cxnId="{41122831-E486-4090-AAD5-F44B9B84692C}">
      <dgm:prSet/>
      <dgm:spPr/>
      <dgm:t>
        <a:bodyPr/>
        <a:lstStyle/>
        <a:p>
          <a:endParaRPr lang="zh-CN" altLang="en-US"/>
        </a:p>
      </dgm:t>
    </dgm:pt>
    <dgm:pt modelId="{0AA168CB-16FB-4BAF-87B0-FBD82DE9AF30}" type="sibTrans" cxnId="{41122831-E486-4090-AAD5-F44B9B84692C}">
      <dgm:prSet/>
      <dgm:spPr/>
      <dgm:t>
        <a:bodyPr/>
        <a:lstStyle/>
        <a:p>
          <a:endParaRPr lang="zh-CN" altLang="en-US"/>
        </a:p>
      </dgm:t>
    </dgm:pt>
    <dgm:pt modelId="{E9D70F5D-4792-45D8-8994-19F8500D78F0}">
      <dgm:prSet phldrT="[文本]" custT="1"/>
      <dgm:spPr/>
      <dgm:t>
        <a:bodyPr/>
        <a:lstStyle/>
        <a:p>
          <a:r>
            <a:rPr lang="zh-CN" altLang="en-US" sz="3600" b="1" dirty="0">
              <a:latin typeface="微软雅黑" pitchFamily="34" charset="-122"/>
              <a:ea typeface="微软雅黑" pitchFamily="34" charset="-122"/>
            </a:rPr>
            <a:t>多极</a:t>
          </a:r>
        </a:p>
      </dgm:t>
    </dgm:pt>
    <dgm:pt modelId="{50CFBB72-74FB-4D18-A486-8F5FBC20044C}" type="parTrans" cxnId="{4EBBA7CF-E59D-4D35-A2A4-369E9B6E6195}">
      <dgm:prSet/>
      <dgm:spPr/>
      <dgm:t>
        <a:bodyPr/>
        <a:lstStyle/>
        <a:p>
          <a:endParaRPr lang="zh-CN" altLang="en-US"/>
        </a:p>
      </dgm:t>
    </dgm:pt>
    <dgm:pt modelId="{893FF046-C043-4CE2-A885-DA1311EC29EE}" type="sibTrans" cxnId="{4EBBA7CF-E59D-4D35-A2A4-369E9B6E6195}">
      <dgm:prSet/>
      <dgm:spPr/>
      <dgm:t>
        <a:bodyPr/>
        <a:lstStyle/>
        <a:p>
          <a:endParaRPr lang="zh-CN" altLang="en-US"/>
        </a:p>
      </dgm:t>
    </dgm:pt>
    <dgm:pt modelId="{2E88241E-2157-4836-BDF3-5642E36E91BD}" type="pres">
      <dgm:prSet presAssocID="{DB81FF0C-EFFD-4EE4-8839-89ADFD993B03}" presName="Name0" presStyleCnt="0">
        <dgm:presLayoutVars>
          <dgm:dir/>
          <dgm:animOne val="branch"/>
          <dgm:animLvl val="lvl"/>
        </dgm:presLayoutVars>
      </dgm:prSet>
      <dgm:spPr/>
    </dgm:pt>
    <dgm:pt modelId="{E48DF1CF-64FE-4E28-A4B0-CA98D874674C}" type="pres">
      <dgm:prSet presAssocID="{639886D8-ED2B-46B5-A5BE-CD507DD01064}" presName="chaos" presStyleCnt="0"/>
      <dgm:spPr/>
    </dgm:pt>
    <dgm:pt modelId="{97C00345-9A70-4A49-A153-241A528625FF}" type="pres">
      <dgm:prSet presAssocID="{639886D8-ED2B-46B5-A5BE-CD507DD01064}" presName="parTx1" presStyleLbl="revTx" presStyleIdx="0" presStyleCnt="1"/>
      <dgm:spPr/>
    </dgm:pt>
    <dgm:pt modelId="{6E980857-2174-4170-A68C-8796229FCD18}" type="pres">
      <dgm:prSet presAssocID="{639886D8-ED2B-46B5-A5BE-CD507DD01064}" presName="c1" presStyleLbl="node1" presStyleIdx="0" presStyleCnt="19"/>
      <dgm:spPr/>
    </dgm:pt>
    <dgm:pt modelId="{D76B603C-4857-4162-A7AF-0EEB05CE54CF}" type="pres">
      <dgm:prSet presAssocID="{639886D8-ED2B-46B5-A5BE-CD507DD01064}" presName="c2" presStyleLbl="node1" presStyleIdx="1" presStyleCnt="19"/>
      <dgm:spPr/>
    </dgm:pt>
    <dgm:pt modelId="{DEC94F8F-8B52-45B2-829A-BFC3CE7E21D4}" type="pres">
      <dgm:prSet presAssocID="{639886D8-ED2B-46B5-A5BE-CD507DD01064}" presName="c3" presStyleLbl="node1" presStyleIdx="2" presStyleCnt="19"/>
      <dgm:spPr/>
    </dgm:pt>
    <dgm:pt modelId="{B704EA66-562B-46B5-906A-2E27932F877C}" type="pres">
      <dgm:prSet presAssocID="{639886D8-ED2B-46B5-A5BE-CD507DD01064}" presName="c4" presStyleLbl="node1" presStyleIdx="3" presStyleCnt="19"/>
      <dgm:spPr/>
    </dgm:pt>
    <dgm:pt modelId="{3EAA3935-9BCD-43AD-AD30-0A9FD66D535D}" type="pres">
      <dgm:prSet presAssocID="{639886D8-ED2B-46B5-A5BE-CD507DD01064}" presName="c5" presStyleLbl="node1" presStyleIdx="4" presStyleCnt="19"/>
      <dgm:spPr/>
    </dgm:pt>
    <dgm:pt modelId="{2228BEC1-BCB6-4493-86F6-F40904882603}" type="pres">
      <dgm:prSet presAssocID="{639886D8-ED2B-46B5-A5BE-CD507DD01064}" presName="c6" presStyleLbl="node1" presStyleIdx="5" presStyleCnt="19"/>
      <dgm:spPr/>
    </dgm:pt>
    <dgm:pt modelId="{52AE4203-B4CB-473A-B29E-6F185FA43847}" type="pres">
      <dgm:prSet presAssocID="{639886D8-ED2B-46B5-A5BE-CD507DD01064}" presName="c7" presStyleLbl="node1" presStyleIdx="6" presStyleCnt="19"/>
      <dgm:spPr/>
    </dgm:pt>
    <dgm:pt modelId="{970F9A8D-3779-4E7E-AE44-AFE7126A4E2A}" type="pres">
      <dgm:prSet presAssocID="{639886D8-ED2B-46B5-A5BE-CD507DD01064}" presName="c8" presStyleLbl="node1" presStyleIdx="7" presStyleCnt="19"/>
      <dgm:spPr/>
    </dgm:pt>
    <dgm:pt modelId="{E651ED46-04CE-4EED-9BE4-C6A4C30AC641}" type="pres">
      <dgm:prSet presAssocID="{639886D8-ED2B-46B5-A5BE-CD507DD01064}" presName="c9" presStyleLbl="node1" presStyleIdx="8" presStyleCnt="19"/>
      <dgm:spPr/>
    </dgm:pt>
    <dgm:pt modelId="{4DBA533B-AE31-423C-8273-F519E7AAF43E}" type="pres">
      <dgm:prSet presAssocID="{639886D8-ED2B-46B5-A5BE-CD507DD01064}" presName="c10" presStyleLbl="node1" presStyleIdx="9" presStyleCnt="19"/>
      <dgm:spPr/>
    </dgm:pt>
    <dgm:pt modelId="{B2682F8D-4AA3-496B-8D86-9541D2A1FBC3}" type="pres">
      <dgm:prSet presAssocID="{639886D8-ED2B-46B5-A5BE-CD507DD01064}" presName="c11" presStyleLbl="node1" presStyleIdx="10" presStyleCnt="19"/>
      <dgm:spPr/>
    </dgm:pt>
    <dgm:pt modelId="{CAAB58CC-1281-4F7D-B070-6BA2879F785D}" type="pres">
      <dgm:prSet presAssocID="{639886D8-ED2B-46B5-A5BE-CD507DD01064}" presName="c12" presStyleLbl="node1" presStyleIdx="11" presStyleCnt="19"/>
      <dgm:spPr/>
    </dgm:pt>
    <dgm:pt modelId="{53D1E48A-F0CA-44DC-8D6A-F8BF48590C5C}" type="pres">
      <dgm:prSet presAssocID="{639886D8-ED2B-46B5-A5BE-CD507DD01064}" presName="c13" presStyleLbl="node1" presStyleIdx="12" presStyleCnt="19"/>
      <dgm:spPr/>
    </dgm:pt>
    <dgm:pt modelId="{33A923C3-1FFC-417F-BB8A-F724DA6F9026}" type="pres">
      <dgm:prSet presAssocID="{639886D8-ED2B-46B5-A5BE-CD507DD01064}" presName="c14" presStyleLbl="node1" presStyleIdx="13" presStyleCnt="19"/>
      <dgm:spPr/>
    </dgm:pt>
    <dgm:pt modelId="{197A83DA-C0FE-4B15-AB7C-6CE201EF68B5}" type="pres">
      <dgm:prSet presAssocID="{639886D8-ED2B-46B5-A5BE-CD507DD01064}" presName="c15" presStyleLbl="node1" presStyleIdx="14" presStyleCnt="19"/>
      <dgm:spPr/>
    </dgm:pt>
    <dgm:pt modelId="{8950881D-2009-4298-AA20-25CAE31F70A5}" type="pres">
      <dgm:prSet presAssocID="{639886D8-ED2B-46B5-A5BE-CD507DD01064}" presName="c16" presStyleLbl="node1" presStyleIdx="15" presStyleCnt="19"/>
      <dgm:spPr/>
    </dgm:pt>
    <dgm:pt modelId="{C4BFFFCB-2B5B-40DF-BE84-4B98CA373F64}" type="pres">
      <dgm:prSet presAssocID="{639886D8-ED2B-46B5-A5BE-CD507DD01064}" presName="c17" presStyleLbl="node1" presStyleIdx="16" presStyleCnt="19"/>
      <dgm:spPr/>
    </dgm:pt>
    <dgm:pt modelId="{72A07C6E-E634-49BB-9020-4EEB597502B7}" type="pres">
      <dgm:prSet presAssocID="{639886D8-ED2B-46B5-A5BE-CD507DD01064}" presName="c18" presStyleLbl="node1" presStyleIdx="17" presStyleCnt="19"/>
      <dgm:spPr/>
    </dgm:pt>
    <dgm:pt modelId="{2D6A40CD-A7FA-4DF7-8627-3F4F69D23D4A}" type="pres">
      <dgm:prSet presAssocID="{0AA168CB-16FB-4BAF-87B0-FBD82DE9AF30}" presName="chevronComposite1" presStyleCnt="0"/>
      <dgm:spPr/>
    </dgm:pt>
    <dgm:pt modelId="{8CD10F26-32C5-4075-98D1-1D05BDAFE772}" type="pres">
      <dgm:prSet presAssocID="{0AA168CB-16FB-4BAF-87B0-FBD82DE9AF30}" presName="chevron1" presStyleLbl="sibTrans2D1" presStyleIdx="0" presStyleCnt="2"/>
      <dgm:spPr/>
    </dgm:pt>
    <dgm:pt modelId="{0D3BDA05-4ED8-44AF-94A0-8819256735DC}" type="pres">
      <dgm:prSet presAssocID="{0AA168CB-16FB-4BAF-87B0-FBD82DE9AF30}" presName="spChevron1" presStyleCnt="0"/>
      <dgm:spPr/>
    </dgm:pt>
    <dgm:pt modelId="{043840C7-57A1-4B12-83E1-91154FC3C78E}" type="pres">
      <dgm:prSet presAssocID="{0AA168CB-16FB-4BAF-87B0-FBD82DE9AF30}" presName="overlap" presStyleCnt="0"/>
      <dgm:spPr/>
    </dgm:pt>
    <dgm:pt modelId="{027F4315-5DB5-4D26-B0C2-E031668D9E80}" type="pres">
      <dgm:prSet presAssocID="{0AA168CB-16FB-4BAF-87B0-FBD82DE9AF30}" presName="chevronComposite2" presStyleCnt="0"/>
      <dgm:spPr/>
    </dgm:pt>
    <dgm:pt modelId="{64260AAC-53B2-4952-8732-4F82512E50FC}" type="pres">
      <dgm:prSet presAssocID="{0AA168CB-16FB-4BAF-87B0-FBD82DE9AF30}" presName="chevron2" presStyleLbl="sibTrans2D1" presStyleIdx="1" presStyleCnt="2"/>
      <dgm:spPr/>
    </dgm:pt>
    <dgm:pt modelId="{6E85EC73-E612-4A90-8209-34DA9861B09A}" type="pres">
      <dgm:prSet presAssocID="{0AA168CB-16FB-4BAF-87B0-FBD82DE9AF30}" presName="spChevron2" presStyleCnt="0"/>
      <dgm:spPr/>
    </dgm:pt>
    <dgm:pt modelId="{FEE88195-1E55-42CE-A697-33D8DA34FFCF}" type="pres">
      <dgm:prSet presAssocID="{E9D70F5D-4792-45D8-8994-19F8500D78F0}" presName="last" presStyleCnt="0"/>
      <dgm:spPr/>
    </dgm:pt>
    <dgm:pt modelId="{A9D16C1B-0EBD-4E10-9F14-2CF79D7D1AAE}" type="pres">
      <dgm:prSet presAssocID="{E9D70F5D-4792-45D8-8994-19F8500D78F0}" presName="circleTx" presStyleLbl="node1" presStyleIdx="18" presStyleCnt="19" custLinFactNeighborX="834" custLinFactNeighborY="-44061"/>
      <dgm:spPr/>
    </dgm:pt>
    <dgm:pt modelId="{DB93906D-8048-47FE-9C29-B6BA5846A415}" type="pres">
      <dgm:prSet presAssocID="{E9D70F5D-4792-45D8-8994-19F8500D78F0}" presName="spN" presStyleCnt="0"/>
      <dgm:spPr/>
    </dgm:pt>
  </dgm:ptLst>
  <dgm:cxnLst>
    <dgm:cxn modelId="{B9F7520D-A9AF-4EEB-8BDD-A5A83D27848F}" type="presOf" srcId="{E9D70F5D-4792-45D8-8994-19F8500D78F0}" destId="{A9D16C1B-0EBD-4E10-9F14-2CF79D7D1AAE}" srcOrd="0" destOrd="0" presId="urn:microsoft.com/office/officeart/2009/3/layout/RandomtoResultProcess"/>
    <dgm:cxn modelId="{41122831-E486-4090-AAD5-F44B9B84692C}" srcId="{DB81FF0C-EFFD-4EE4-8839-89ADFD993B03}" destId="{639886D8-ED2B-46B5-A5BE-CD507DD01064}" srcOrd="0" destOrd="0" parTransId="{0B5A5713-9D66-4873-8F12-43B5056D779E}" sibTransId="{0AA168CB-16FB-4BAF-87B0-FBD82DE9AF30}"/>
    <dgm:cxn modelId="{50306286-E445-4336-8556-1B9F9BFAB724}" type="presOf" srcId="{639886D8-ED2B-46B5-A5BE-CD507DD01064}" destId="{97C00345-9A70-4A49-A153-241A528625FF}" srcOrd="0" destOrd="0" presId="urn:microsoft.com/office/officeart/2009/3/layout/RandomtoResultProcess"/>
    <dgm:cxn modelId="{4E81138A-3FC3-499E-9C36-3C4D59B59A83}" type="presOf" srcId="{DB81FF0C-EFFD-4EE4-8839-89ADFD993B03}" destId="{2E88241E-2157-4836-BDF3-5642E36E91BD}" srcOrd="0" destOrd="0" presId="urn:microsoft.com/office/officeart/2009/3/layout/RandomtoResultProcess"/>
    <dgm:cxn modelId="{4EBBA7CF-E59D-4D35-A2A4-369E9B6E6195}" srcId="{DB81FF0C-EFFD-4EE4-8839-89ADFD993B03}" destId="{E9D70F5D-4792-45D8-8994-19F8500D78F0}" srcOrd="1" destOrd="0" parTransId="{50CFBB72-74FB-4D18-A486-8F5FBC20044C}" sibTransId="{893FF046-C043-4CE2-A885-DA1311EC29EE}"/>
    <dgm:cxn modelId="{8F19579D-D389-4F36-8C95-BF5E1A399A62}" type="presParOf" srcId="{2E88241E-2157-4836-BDF3-5642E36E91BD}" destId="{E48DF1CF-64FE-4E28-A4B0-CA98D874674C}" srcOrd="0" destOrd="0" presId="urn:microsoft.com/office/officeart/2009/3/layout/RandomtoResultProcess"/>
    <dgm:cxn modelId="{D2BC070B-9A3E-411F-905C-5013BD6CD7D1}" type="presParOf" srcId="{E48DF1CF-64FE-4E28-A4B0-CA98D874674C}" destId="{97C00345-9A70-4A49-A153-241A528625FF}" srcOrd="0" destOrd="0" presId="urn:microsoft.com/office/officeart/2009/3/layout/RandomtoResultProcess"/>
    <dgm:cxn modelId="{D3DC76F2-A0DC-4AC7-B5AC-EADDEAC39FEC}" type="presParOf" srcId="{E48DF1CF-64FE-4E28-A4B0-CA98D874674C}" destId="{6E980857-2174-4170-A68C-8796229FCD18}" srcOrd="1" destOrd="0" presId="urn:microsoft.com/office/officeart/2009/3/layout/RandomtoResultProcess"/>
    <dgm:cxn modelId="{35903A78-F426-46D3-9FC1-6CBF297AF897}" type="presParOf" srcId="{E48DF1CF-64FE-4E28-A4B0-CA98D874674C}" destId="{D76B603C-4857-4162-A7AF-0EEB05CE54CF}" srcOrd="2" destOrd="0" presId="urn:microsoft.com/office/officeart/2009/3/layout/RandomtoResultProcess"/>
    <dgm:cxn modelId="{B1BF8430-B203-470E-AC41-6E747E0BE32D}" type="presParOf" srcId="{E48DF1CF-64FE-4E28-A4B0-CA98D874674C}" destId="{DEC94F8F-8B52-45B2-829A-BFC3CE7E21D4}" srcOrd="3" destOrd="0" presId="urn:microsoft.com/office/officeart/2009/3/layout/RandomtoResultProcess"/>
    <dgm:cxn modelId="{0036FA93-116B-4553-874C-63C71530C178}" type="presParOf" srcId="{E48DF1CF-64FE-4E28-A4B0-CA98D874674C}" destId="{B704EA66-562B-46B5-906A-2E27932F877C}" srcOrd="4" destOrd="0" presId="urn:microsoft.com/office/officeart/2009/3/layout/RandomtoResultProcess"/>
    <dgm:cxn modelId="{517F762D-CAE8-4A72-ADAF-92854E76A1A5}" type="presParOf" srcId="{E48DF1CF-64FE-4E28-A4B0-CA98D874674C}" destId="{3EAA3935-9BCD-43AD-AD30-0A9FD66D535D}" srcOrd="5" destOrd="0" presId="urn:microsoft.com/office/officeart/2009/3/layout/RandomtoResultProcess"/>
    <dgm:cxn modelId="{116D742A-2008-4734-91ED-A8826C186C2F}" type="presParOf" srcId="{E48DF1CF-64FE-4E28-A4B0-CA98D874674C}" destId="{2228BEC1-BCB6-4493-86F6-F40904882603}" srcOrd="6" destOrd="0" presId="urn:microsoft.com/office/officeart/2009/3/layout/RandomtoResultProcess"/>
    <dgm:cxn modelId="{E9189978-2747-4684-93A7-6690F538BC6E}" type="presParOf" srcId="{E48DF1CF-64FE-4E28-A4B0-CA98D874674C}" destId="{52AE4203-B4CB-473A-B29E-6F185FA43847}" srcOrd="7" destOrd="0" presId="urn:microsoft.com/office/officeart/2009/3/layout/RandomtoResultProcess"/>
    <dgm:cxn modelId="{EB9F20B9-0B67-42B2-ADFE-F8F45AAA8E2A}" type="presParOf" srcId="{E48DF1CF-64FE-4E28-A4B0-CA98D874674C}" destId="{970F9A8D-3779-4E7E-AE44-AFE7126A4E2A}" srcOrd="8" destOrd="0" presId="urn:microsoft.com/office/officeart/2009/3/layout/RandomtoResultProcess"/>
    <dgm:cxn modelId="{AE84529E-035C-4651-A82C-8848752A7140}" type="presParOf" srcId="{E48DF1CF-64FE-4E28-A4B0-CA98D874674C}" destId="{E651ED46-04CE-4EED-9BE4-C6A4C30AC641}" srcOrd="9" destOrd="0" presId="urn:microsoft.com/office/officeart/2009/3/layout/RandomtoResultProcess"/>
    <dgm:cxn modelId="{E5918DC1-A140-4969-B759-59F0DB7764F2}" type="presParOf" srcId="{E48DF1CF-64FE-4E28-A4B0-CA98D874674C}" destId="{4DBA533B-AE31-423C-8273-F519E7AAF43E}" srcOrd="10" destOrd="0" presId="urn:microsoft.com/office/officeart/2009/3/layout/RandomtoResultProcess"/>
    <dgm:cxn modelId="{9B0CA146-61E9-41E2-95F6-5D799FFA55AC}" type="presParOf" srcId="{E48DF1CF-64FE-4E28-A4B0-CA98D874674C}" destId="{B2682F8D-4AA3-496B-8D86-9541D2A1FBC3}" srcOrd="11" destOrd="0" presId="urn:microsoft.com/office/officeart/2009/3/layout/RandomtoResultProcess"/>
    <dgm:cxn modelId="{F98B0DD9-F120-4020-BB38-77EC204480F6}" type="presParOf" srcId="{E48DF1CF-64FE-4E28-A4B0-CA98D874674C}" destId="{CAAB58CC-1281-4F7D-B070-6BA2879F785D}" srcOrd="12" destOrd="0" presId="urn:microsoft.com/office/officeart/2009/3/layout/RandomtoResultProcess"/>
    <dgm:cxn modelId="{40C66A04-5935-415D-9BE5-B90A04C1566B}" type="presParOf" srcId="{E48DF1CF-64FE-4E28-A4B0-CA98D874674C}" destId="{53D1E48A-F0CA-44DC-8D6A-F8BF48590C5C}" srcOrd="13" destOrd="0" presId="urn:microsoft.com/office/officeart/2009/3/layout/RandomtoResultProcess"/>
    <dgm:cxn modelId="{FAA07829-0E32-45F5-9800-EA788548DD76}" type="presParOf" srcId="{E48DF1CF-64FE-4E28-A4B0-CA98D874674C}" destId="{33A923C3-1FFC-417F-BB8A-F724DA6F9026}" srcOrd="14" destOrd="0" presId="urn:microsoft.com/office/officeart/2009/3/layout/RandomtoResultProcess"/>
    <dgm:cxn modelId="{C12ABB23-282B-4528-A491-ED6F209D0091}" type="presParOf" srcId="{E48DF1CF-64FE-4E28-A4B0-CA98D874674C}" destId="{197A83DA-C0FE-4B15-AB7C-6CE201EF68B5}" srcOrd="15" destOrd="0" presId="urn:microsoft.com/office/officeart/2009/3/layout/RandomtoResultProcess"/>
    <dgm:cxn modelId="{01222ED5-A319-4A45-886B-1B31A33B720A}" type="presParOf" srcId="{E48DF1CF-64FE-4E28-A4B0-CA98D874674C}" destId="{8950881D-2009-4298-AA20-25CAE31F70A5}" srcOrd="16" destOrd="0" presId="urn:microsoft.com/office/officeart/2009/3/layout/RandomtoResultProcess"/>
    <dgm:cxn modelId="{373A6F4A-9C70-444A-8EDF-193BB03B4769}" type="presParOf" srcId="{E48DF1CF-64FE-4E28-A4B0-CA98D874674C}" destId="{C4BFFFCB-2B5B-40DF-BE84-4B98CA373F64}" srcOrd="17" destOrd="0" presId="urn:microsoft.com/office/officeart/2009/3/layout/RandomtoResultProcess"/>
    <dgm:cxn modelId="{210DE22E-37B7-4E87-B6BE-402FA276D296}" type="presParOf" srcId="{E48DF1CF-64FE-4E28-A4B0-CA98D874674C}" destId="{72A07C6E-E634-49BB-9020-4EEB597502B7}" srcOrd="18" destOrd="0" presId="urn:microsoft.com/office/officeart/2009/3/layout/RandomtoResultProcess"/>
    <dgm:cxn modelId="{EBA455B2-7571-43F0-80AE-F5E5836CD76A}" type="presParOf" srcId="{2E88241E-2157-4836-BDF3-5642E36E91BD}" destId="{2D6A40CD-A7FA-4DF7-8627-3F4F69D23D4A}" srcOrd="1" destOrd="0" presId="urn:microsoft.com/office/officeart/2009/3/layout/RandomtoResultProcess"/>
    <dgm:cxn modelId="{EC4AFB05-901C-4AFB-ADBD-CF8484E9CF4C}" type="presParOf" srcId="{2D6A40CD-A7FA-4DF7-8627-3F4F69D23D4A}" destId="{8CD10F26-32C5-4075-98D1-1D05BDAFE772}" srcOrd="0" destOrd="0" presId="urn:microsoft.com/office/officeart/2009/3/layout/RandomtoResultProcess"/>
    <dgm:cxn modelId="{5D50BD6F-7B6B-46E2-99BE-4E2B03D9B064}" type="presParOf" srcId="{2D6A40CD-A7FA-4DF7-8627-3F4F69D23D4A}" destId="{0D3BDA05-4ED8-44AF-94A0-8819256735DC}" srcOrd="1" destOrd="0" presId="urn:microsoft.com/office/officeart/2009/3/layout/RandomtoResultProcess"/>
    <dgm:cxn modelId="{7B812FDF-7B58-4C18-9A25-2F33042D0D47}" type="presParOf" srcId="{2E88241E-2157-4836-BDF3-5642E36E91BD}" destId="{043840C7-57A1-4B12-83E1-91154FC3C78E}" srcOrd="2" destOrd="0" presId="urn:microsoft.com/office/officeart/2009/3/layout/RandomtoResultProcess"/>
    <dgm:cxn modelId="{90398275-A018-42EA-BBAD-5AA479F47755}" type="presParOf" srcId="{2E88241E-2157-4836-BDF3-5642E36E91BD}" destId="{027F4315-5DB5-4D26-B0C2-E031668D9E80}" srcOrd="3" destOrd="0" presId="urn:microsoft.com/office/officeart/2009/3/layout/RandomtoResultProcess"/>
    <dgm:cxn modelId="{625CD45D-9969-4EC2-9CE8-8578CE2649AE}" type="presParOf" srcId="{027F4315-5DB5-4D26-B0C2-E031668D9E80}" destId="{64260AAC-53B2-4952-8732-4F82512E50FC}" srcOrd="0" destOrd="0" presId="urn:microsoft.com/office/officeart/2009/3/layout/RandomtoResultProcess"/>
    <dgm:cxn modelId="{2F159765-8319-48DB-A299-B9EABD14B784}" type="presParOf" srcId="{027F4315-5DB5-4D26-B0C2-E031668D9E80}" destId="{6E85EC73-E612-4A90-8209-34DA9861B09A}" srcOrd="1" destOrd="0" presId="urn:microsoft.com/office/officeart/2009/3/layout/RandomtoResultProcess"/>
    <dgm:cxn modelId="{ED27382D-46C4-4351-9992-529C1DCE4DF4}" type="presParOf" srcId="{2E88241E-2157-4836-BDF3-5642E36E91BD}" destId="{FEE88195-1E55-42CE-A697-33D8DA34FFCF}" srcOrd="4" destOrd="0" presId="urn:microsoft.com/office/officeart/2009/3/layout/RandomtoResultProcess"/>
    <dgm:cxn modelId="{4D8AF298-BA8A-4069-B6CB-D182C946A06A}" type="presParOf" srcId="{FEE88195-1E55-42CE-A697-33D8DA34FFCF}" destId="{A9D16C1B-0EBD-4E10-9F14-2CF79D7D1AAE}" srcOrd="0" destOrd="0" presId="urn:microsoft.com/office/officeart/2009/3/layout/RandomtoResultProcess"/>
    <dgm:cxn modelId="{E6559CC7-B042-4962-9829-F66B813C1870}" type="presParOf" srcId="{FEE88195-1E55-42CE-A697-33D8DA34FFCF}" destId="{DB93906D-8048-47FE-9C29-B6BA5846A415}"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81FF0C-EFFD-4EE4-8839-89ADFD993B03}"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zh-CN" altLang="en-US"/>
        </a:p>
      </dgm:t>
    </dgm:pt>
    <dgm:pt modelId="{639886D8-ED2B-46B5-A5BE-CD507DD01064}">
      <dgm:prSet phldrT="[文本]" custT="1"/>
      <dgm:spPr/>
      <dgm:t>
        <a:bodyPr/>
        <a:lstStyle/>
        <a:p>
          <a:r>
            <a:rPr lang="zh-CN" altLang="en-US" sz="3600" b="1" dirty="0">
              <a:latin typeface="微软雅黑" pitchFamily="34" charset="-122"/>
              <a:ea typeface="微软雅黑" pitchFamily="34" charset="-122"/>
            </a:rPr>
            <a:t>多极</a:t>
          </a:r>
        </a:p>
      </dgm:t>
    </dgm:pt>
    <dgm:pt modelId="{0B5A5713-9D66-4873-8F12-43B5056D779E}" type="parTrans" cxnId="{41122831-E486-4090-AAD5-F44B9B84692C}">
      <dgm:prSet/>
      <dgm:spPr/>
      <dgm:t>
        <a:bodyPr/>
        <a:lstStyle/>
        <a:p>
          <a:endParaRPr lang="zh-CN" altLang="en-US"/>
        </a:p>
      </dgm:t>
    </dgm:pt>
    <dgm:pt modelId="{0AA168CB-16FB-4BAF-87B0-FBD82DE9AF30}" type="sibTrans" cxnId="{41122831-E486-4090-AAD5-F44B9B84692C}">
      <dgm:prSet/>
      <dgm:spPr/>
      <dgm:t>
        <a:bodyPr/>
        <a:lstStyle/>
        <a:p>
          <a:endParaRPr lang="zh-CN" altLang="en-US"/>
        </a:p>
      </dgm:t>
    </dgm:pt>
    <dgm:pt modelId="{E9D70F5D-4792-45D8-8994-19F8500D78F0}">
      <dgm:prSet phldrT="[文本]" custT="1"/>
      <dgm:spPr/>
      <dgm:t>
        <a:bodyPr/>
        <a:lstStyle/>
        <a:p>
          <a:r>
            <a:rPr lang="zh-CN" altLang="en-US" sz="3600" b="1" dirty="0">
              <a:latin typeface="微软雅黑" pitchFamily="34" charset="-122"/>
              <a:ea typeface="微软雅黑" pitchFamily="34" charset="-122"/>
            </a:rPr>
            <a:t>单极</a:t>
          </a:r>
        </a:p>
      </dgm:t>
    </dgm:pt>
    <dgm:pt modelId="{50CFBB72-74FB-4D18-A486-8F5FBC20044C}" type="parTrans" cxnId="{4EBBA7CF-E59D-4D35-A2A4-369E9B6E6195}">
      <dgm:prSet/>
      <dgm:spPr/>
      <dgm:t>
        <a:bodyPr/>
        <a:lstStyle/>
        <a:p>
          <a:endParaRPr lang="zh-CN" altLang="en-US"/>
        </a:p>
      </dgm:t>
    </dgm:pt>
    <dgm:pt modelId="{893FF046-C043-4CE2-A885-DA1311EC29EE}" type="sibTrans" cxnId="{4EBBA7CF-E59D-4D35-A2A4-369E9B6E6195}">
      <dgm:prSet/>
      <dgm:spPr/>
      <dgm:t>
        <a:bodyPr/>
        <a:lstStyle/>
        <a:p>
          <a:endParaRPr lang="zh-CN" altLang="en-US"/>
        </a:p>
      </dgm:t>
    </dgm:pt>
    <dgm:pt modelId="{2E88241E-2157-4836-BDF3-5642E36E91BD}" type="pres">
      <dgm:prSet presAssocID="{DB81FF0C-EFFD-4EE4-8839-89ADFD993B03}" presName="Name0" presStyleCnt="0">
        <dgm:presLayoutVars>
          <dgm:dir/>
          <dgm:animOne val="branch"/>
          <dgm:animLvl val="lvl"/>
        </dgm:presLayoutVars>
      </dgm:prSet>
      <dgm:spPr/>
    </dgm:pt>
    <dgm:pt modelId="{E48DF1CF-64FE-4E28-A4B0-CA98D874674C}" type="pres">
      <dgm:prSet presAssocID="{639886D8-ED2B-46B5-A5BE-CD507DD01064}" presName="chaos" presStyleCnt="0"/>
      <dgm:spPr/>
    </dgm:pt>
    <dgm:pt modelId="{97C00345-9A70-4A49-A153-241A528625FF}" type="pres">
      <dgm:prSet presAssocID="{639886D8-ED2B-46B5-A5BE-CD507DD01064}" presName="parTx1" presStyleLbl="revTx" presStyleIdx="0" presStyleCnt="1"/>
      <dgm:spPr/>
    </dgm:pt>
    <dgm:pt modelId="{6E980857-2174-4170-A68C-8796229FCD18}" type="pres">
      <dgm:prSet presAssocID="{639886D8-ED2B-46B5-A5BE-CD507DD01064}" presName="c1" presStyleLbl="node1" presStyleIdx="0" presStyleCnt="19"/>
      <dgm:spPr/>
    </dgm:pt>
    <dgm:pt modelId="{D76B603C-4857-4162-A7AF-0EEB05CE54CF}" type="pres">
      <dgm:prSet presAssocID="{639886D8-ED2B-46B5-A5BE-CD507DD01064}" presName="c2" presStyleLbl="node1" presStyleIdx="1" presStyleCnt="19"/>
      <dgm:spPr/>
    </dgm:pt>
    <dgm:pt modelId="{DEC94F8F-8B52-45B2-829A-BFC3CE7E21D4}" type="pres">
      <dgm:prSet presAssocID="{639886D8-ED2B-46B5-A5BE-CD507DD01064}" presName="c3" presStyleLbl="node1" presStyleIdx="2" presStyleCnt="19"/>
      <dgm:spPr/>
    </dgm:pt>
    <dgm:pt modelId="{B704EA66-562B-46B5-906A-2E27932F877C}" type="pres">
      <dgm:prSet presAssocID="{639886D8-ED2B-46B5-A5BE-CD507DD01064}" presName="c4" presStyleLbl="node1" presStyleIdx="3" presStyleCnt="19"/>
      <dgm:spPr/>
    </dgm:pt>
    <dgm:pt modelId="{3EAA3935-9BCD-43AD-AD30-0A9FD66D535D}" type="pres">
      <dgm:prSet presAssocID="{639886D8-ED2B-46B5-A5BE-CD507DD01064}" presName="c5" presStyleLbl="node1" presStyleIdx="4" presStyleCnt="19"/>
      <dgm:spPr/>
    </dgm:pt>
    <dgm:pt modelId="{2228BEC1-BCB6-4493-86F6-F40904882603}" type="pres">
      <dgm:prSet presAssocID="{639886D8-ED2B-46B5-A5BE-CD507DD01064}" presName="c6" presStyleLbl="node1" presStyleIdx="5" presStyleCnt="19"/>
      <dgm:spPr/>
    </dgm:pt>
    <dgm:pt modelId="{52AE4203-B4CB-473A-B29E-6F185FA43847}" type="pres">
      <dgm:prSet presAssocID="{639886D8-ED2B-46B5-A5BE-CD507DD01064}" presName="c7" presStyleLbl="node1" presStyleIdx="6" presStyleCnt="19"/>
      <dgm:spPr/>
    </dgm:pt>
    <dgm:pt modelId="{970F9A8D-3779-4E7E-AE44-AFE7126A4E2A}" type="pres">
      <dgm:prSet presAssocID="{639886D8-ED2B-46B5-A5BE-CD507DD01064}" presName="c8" presStyleLbl="node1" presStyleIdx="7" presStyleCnt="19"/>
      <dgm:spPr/>
    </dgm:pt>
    <dgm:pt modelId="{E651ED46-04CE-4EED-9BE4-C6A4C30AC641}" type="pres">
      <dgm:prSet presAssocID="{639886D8-ED2B-46B5-A5BE-CD507DD01064}" presName="c9" presStyleLbl="node1" presStyleIdx="8" presStyleCnt="19"/>
      <dgm:spPr/>
    </dgm:pt>
    <dgm:pt modelId="{4DBA533B-AE31-423C-8273-F519E7AAF43E}" type="pres">
      <dgm:prSet presAssocID="{639886D8-ED2B-46B5-A5BE-CD507DD01064}" presName="c10" presStyleLbl="node1" presStyleIdx="9" presStyleCnt="19"/>
      <dgm:spPr/>
    </dgm:pt>
    <dgm:pt modelId="{B2682F8D-4AA3-496B-8D86-9541D2A1FBC3}" type="pres">
      <dgm:prSet presAssocID="{639886D8-ED2B-46B5-A5BE-CD507DD01064}" presName="c11" presStyleLbl="node1" presStyleIdx="10" presStyleCnt="19"/>
      <dgm:spPr/>
    </dgm:pt>
    <dgm:pt modelId="{CAAB58CC-1281-4F7D-B070-6BA2879F785D}" type="pres">
      <dgm:prSet presAssocID="{639886D8-ED2B-46B5-A5BE-CD507DD01064}" presName="c12" presStyleLbl="node1" presStyleIdx="11" presStyleCnt="19"/>
      <dgm:spPr/>
    </dgm:pt>
    <dgm:pt modelId="{53D1E48A-F0CA-44DC-8D6A-F8BF48590C5C}" type="pres">
      <dgm:prSet presAssocID="{639886D8-ED2B-46B5-A5BE-CD507DD01064}" presName="c13" presStyleLbl="node1" presStyleIdx="12" presStyleCnt="19"/>
      <dgm:spPr/>
    </dgm:pt>
    <dgm:pt modelId="{33A923C3-1FFC-417F-BB8A-F724DA6F9026}" type="pres">
      <dgm:prSet presAssocID="{639886D8-ED2B-46B5-A5BE-CD507DD01064}" presName="c14" presStyleLbl="node1" presStyleIdx="13" presStyleCnt="19"/>
      <dgm:spPr/>
    </dgm:pt>
    <dgm:pt modelId="{197A83DA-C0FE-4B15-AB7C-6CE201EF68B5}" type="pres">
      <dgm:prSet presAssocID="{639886D8-ED2B-46B5-A5BE-CD507DD01064}" presName="c15" presStyleLbl="node1" presStyleIdx="14" presStyleCnt="19"/>
      <dgm:spPr/>
    </dgm:pt>
    <dgm:pt modelId="{8950881D-2009-4298-AA20-25CAE31F70A5}" type="pres">
      <dgm:prSet presAssocID="{639886D8-ED2B-46B5-A5BE-CD507DD01064}" presName="c16" presStyleLbl="node1" presStyleIdx="15" presStyleCnt="19"/>
      <dgm:spPr/>
    </dgm:pt>
    <dgm:pt modelId="{C4BFFFCB-2B5B-40DF-BE84-4B98CA373F64}" type="pres">
      <dgm:prSet presAssocID="{639886D8-ED2B-46B5-A5BE-CD507DD01064}" presName="c17" presStyleLbl="node1" presStyleIdx="16" presStyleCnt="19"/>
      <dgm:spPr/>
    </dgm:pt>
    <dgm:pt modelId="{72A07C6E-E634-49BB-9020-4EEB597502B7}" type="pres">
      <dgm:prSet presAssocID="{639886D8-ED2B-46B5-A5BE-CD507DD01064}" presName="c18" presStyleLbl="node1" presStyleIdx="17" presStyleCnt="19"/>
      <dgm:spPr/>
    </dgm:pt>
    <dgm:pt modelId="{2D6A40CD-A7FA-4DF7-8627-3F4F69D23D4A}" type="pres">
      <dgm:prSet presAssocID="{0AA168CB-16FB-4BAF-87B0-FBD82DE9AF30}" presName="chevronComposite1" presStyleCnt="0"/>
      <dgm:spPr/>
    </dgm:pt>
    <dgm:pt modelId="{8CD10F26-32C5-4075-98D1-1D05BDAFE772}" type="pres">
      <dgm:prSet presAssocID="{0AA168CB-16FB-4BAF-87B0-FBD82DE9AF30}" presName="chevron1" presStyleLbl="sibTrans2D1" presStyleIdx="0" presStyleCnt="2"/>
      <dgm:spPr/>
    </dgm:pt>
    <dgm:pt modelId="{0D3BDA05-4ED8-44AF-94A0-8819256735DC}" type="pres">
      <dgm:prSet presAssocID="{0AA168CB-16FB-4BAF-87B0-FBD82DE9AF30}" presName="spChevron1" presStyleCnt="0"/>
      <dgm:spPr/>
    </dgm:pt>
    <dgm:pt modelId="{043840C7-57A1-4B12-83E1-91154FC3C78E}" type="pres">
      <dgm:prSet presAssocID="{0AA168CB-16FB-4BAF-87B0-FBD82DE9AF30}" presName="overlap" presStyleCnt="0"/>
      <dgm:spPr/>
    </dgm:pt>
    <dgm:pt modelId="{027F4315-5DB5-4D26-B0C2-E031668D9E80}" type="pres">
      <dgm:prSet presAssocID="{0AA168CB-16FB-4BAF-87B0-FBD82DE9AF30}" presName="chevronComposite2" presStyleCnt="0"/>
      <dgm:spPr/>
    </dgm:pt>
    <dgm:pt modelId="{64260AAC-53B2-4952-8732-4F82512E50FC}" type="pres">
      <dgm:prSet presAssocID="{0AA168CB-16FB-4BAF-87B0-FBD82DE9AF30}" presName="chevron2" presStyleLbl="sibTrans2D1" presStyleIdx="1" presStyleCnt="2"/>
      <dgm:spPr/>
    </dgm:pt>
    <dgm:pt modelId="{6E85EC73-E612-4A90-8209-34DA9861B09A}" type="pres">
      <dgm:prSet presAssocID="{0AA168CB-16FB-4BAF-87B0-FBD82DE9AF30}" presName="spChevron2" presStyleCnt="0"/>
      <dgm:spPr/>
    </dgm:pt>
    <dgm:pt modelId="{FEE88195-1E55-42CE-A697-33D8DA34FFCF}" type="pres">
      <dgm:prSet presAssocID="{E9D70F5D-4792-45D8-8994-19F8500D78F0}" presName="last" presStyleCnt="0"/>
      <dgm:spPr/>
    </dgm:pt>
    <dgm:pt modelId="{A9D16C1B-0EBD-4E10-9F14-2CF79D7D1AAE}" type="pres">
      <dgm:prSet presAssocID="{E9D70F5D-4792-45D8-8994-19F8500D78F0}" presName="circleTx" presStyleLbl="node1" presStyleIdx="18" presStyleCnt="19" custLinFactNeighborX="834" custLinFactNeighborY="-44061"/>
      <dgm:spPr/>
    </dgm:pt>
    <dgm:pt modelId="{DB93906D-8048-47FE-9C29-B6BA5846A415}" type="pres">
      <dgm:prSet presAssocID="{E9D70F5D-4792-45D8-8994-19F8500D78F0}" presName="spN" presStyleCnt="0"/>
      <dgm:spPr/>
    </dgm:pt>
  </dgm:ptLst>
  <dgm:cxnLst>
    <dgm:cxn modelId="{41122831-E486-4090-AAD5-F44B9B84692C}" srcId="{DB81FF0C-EFFD-4EE4-8839-89ADFD993B03}" destId="{639886D8-ED2B-46B5-A5BE-CD507DD01064}" srcOrd="0" destOrd="0" parTransId="{0B5A5713-9D66-4873-8F12-43B5056D779E}" sibTransId="{0AA168CB-16FB-4BAF-87B0-FBD82DE9AF30}"/>
    <dgm:cxn modelId="{8906C77E-4519-4BAF-A8CD-719C3E96633C}" type="presOf" srcId="{E9D70F5D-4792-45D8-8994-19F8500D78F0}" destId="{A9D16C1B-0EBD-4E10-9F14-2CF79D7D1AAE}" srcOrd="0" destOrd="0" presId="urn:microsoft.com/office/officeart/2009/3/layout/RandomtoResultProcess"/>
    <dgm:cxn modelId="{5590A48E-EA3C-4B9C-A52D-F98346FFCD64}" type="presOf" srcId="{DB81FF0C-EFFD-4EE4-8839-89ADFD993B03}" destId="{2E88241E-2157-4836-BDF3-5642E36E91BD}" srcOrd="0" destOrd="0" presId="urn:microsoft.com/office/officeart/2009/3/layout/RandomtoResultProcess"/>
    <dgm:cxn modelId="{4EBBA7CF-E59D-4D35-A2A4-369E9B6E6195}" srcId="{DB81FF0C-EFFD-4EE4-8839-89ADFD993B03}" destId="{E9D70F5D-4792-45D8-8994-19F8500D78F0}" srcOrd="1" destOrd="0" parTransId="{50CFBB72-74FB-4D18-A486-8F5FBC20044C}" sibTransId="{893FF046-C043-4CE2-A885-DA1311EC29EE}"/>
    <dgm:cxn modelId="{63085CE4-6C55-416B-936B-85F60F7DC9A1}" type="presOf" srcId="{639886D8-ED2B-46B5-A5BE-CD507DD01064}" destId="{97C00345-9A70-4A49-A153-241A528625FF}" srcOrd="0" destOrd="0" presId="urn:microsoft.com/office/officeart/2009/3/layout/RandomtoResultProcess"/>
    <dgm:cxn modelId="{23FB224F-155F-42A6-AEF8-19436993E982}" type="presParOf" srcId="{2E88241E-2157-4836-BDF3-5642E36E91BD}" destId="{E48DF1CF-64FE-4E28-A4B0-CA98D874674C}" srcOrd="0" destOrd="0" presId="urn:microsoft.com/office/officeart/2009/3/layout/RandomtoResultProcess"/>
    <dgm:cxn modelId="{BDE7A2F8-2BBB-49F9-B8B8-0042A1B0F13B}" type="presParOf" srcId="{E48DF1CF-64FE-4E28-A4B0-CA98D874674C}" destId="{97C00345-9A70-4A49-A153-241A528625FF}" srcOrd="0" destOrd="0" presId="urn:microsoft.com/office/officeart/2009/3/layout/RandomtoResultProcess"/>
    <dgm:cxn modelId="{B7A4BE2F-E2C2-41AE-8E07-58BAC304EE18}" type="presParOf" srcId="{E48DF1CF-64FE-4E28-A4B0-CA98D874674C}" destId="{6E980857-2174-4170-A68C-8796229FCD18}" srcOrd="1" destOrd="0" presId="urn:microsoft.com/office/officeart/2009/3/layout/RandomtoResultProcess"/>
    <dgm:cxn modelId="{A968B103-8B62-4725-91D9-C256103631D6}" type="presParOf" srcId="{E48DF1CF-64FE-4E28-A4B0-CA98D874674C}" destId="{D76B603C-4857-4162-A7AF-0EEB05CE54CF}" srcOrd="2" destOrd="0" presId="urn:microsoft.com/office/officeart/2009/3/layout/RandomtoResultProcess"/>
    <dgm:cxn modelId="{D9F4520F-C20D-47E9-8522-936FD2D60644}" type="presParOf" srcId="{E48DF1CF-64FE-4E28-A4B0-CA98D874674C}" destId="{DEC94F8F-8B52-45B2-829A-BFC3CE7E21D4}" srcOrd="3" destOrd="0" presId="urn:microsoft.com/office/officeart/2009/3/layout/RandomtoResultProcess"/>
    <dgm:cxn modelId="{39FEBCF3-287A-4FD5-8A56-4478C848FB4E}" type="presParOf" srcId="{E48DF1CF-64FE-4E28-A4B0-CA98D874674C}" destId="{B704EA66-562B-46B5-906A-2E27932F877C}" srcOrd="4" destOrd="0" presId="urn:microsoft.com/office/officeart/2009/3/layout/RandomtoResultProcess"/>
    <dgm:cxn modelId="{CA8012DD-B409-4268-9837-AC5C6E92B051}" type="presParOf" srcId="{E48DF1CF-64FE-4E28-A4B0-CA98D874674C}" destId="{3EAA3935-9BCD-43AD-AD30-0A9FD66D535D}" srcOrd="5" destOrd="0" presId="urn:microsoft.com/office/officeart/2009/3/layout/RandomtoResultProcess"/>
    <dgm:cxn modelId="{D3B7B8A6-DFFE-46A6-9699-2AB6B464F2B8}" type="presParOf" srcId="{E48DF1CF-64FE-4E28-A4B0-CA98D874674C}" destId="{2228BEC1-BCB6-4493-86F6-F40904882603}" srcOrd="6" destOrd="0" presId="urn:microsoft.com/office/officeart/2009/3/layout/RandomtoResultProcess"/>
    <dgm:cxn modelId="{05684038-D4E8-4C7B-87D8-A648AC25EF09}" type="presParOf" srcId="{E48DF1CF-64FE-4E28-A4B0-CA98D874674C}" destId="{52AE4203-B4CB-473A-B29E-6F185FA43847}" srcOrd="7" destOrd="0" presId="urn:microsoft.com/office/officeart/2009/3/layout/RandomtoResultProcess"/>
    <dgm:cxn modelId="{DD7E801B-628D-4CEC-82AE-43ADAAB3FC5F}" type="presParOf" srcId="{E48DF1CF-64FE-4E28-A4B0-CA98D874674C}" destId="{970F9A8D-3779-4E7E-AE44-AFE7126A4E2A}" srcOrd="8" destOrd="0" presId="urn:microsoft.com/office/officeart/2009/3/layout/RandomtoResultProcess"/>
    <dgm:cxn modelId="{0FCFDFA6-1922-4FF5-9B06-B39056EF264C}" type="presParOf" srcId="{E48DF1CF-64FE-4E28-A4B0-CA98D874674C}" destId="{E651ED46-04CE-4EED-9BE4-C6A4C30AC641}" srcOrd="9" destOrd="0" presId="urn:microsoft.com/office/officeart/2009/3/layout/RandomtoResultProcess"/>
    <dgm:cxn modelId="{B8C58C7A-983E-4CB7-BE43-594EC483FC6C}" type="presParOf" srcId="{E48DF1CF-64FE-4E28-A4B0-CA98D874674C}" destId="{4DBA533B-AE31-423C-8273-F519E7AAF43E}" srcOrd="10" destOrd="0" presId="urn:microsoft.com/office/officeart/2009/3/layout/RandomtoResultProcess"/>
    <dgm:cxn modelId="{BE1E2E73-4125-4099-8D40-63317CB2ACCE}" type="presParOf" srcId="{E48DF1CF-64FE-4E28-A4B0-CA98D874674C}" destId="{B2682F8D-4AA3-496B-8D86-9541D2A1FBC3}" srcOrd="11" destOrd="0" presId="urn:microsoft.com/office/officeart/2009/3/layout/RandomtoResultProcess"/>
    <dgm:cxn modelId="{E75C76D8-F2CB-4A74-9B71-6ED3AD6369E4}" type="presParOf" srcId="{E48DF1CF-64FE-4E28-A4B0-CA98D874674C}" destId="{CAAB58CC-1281-4F7D-B070-6BA2879F785D}" srcOrd="12" destOrd="0" presId="urn:microsoft.com/office/officeart/2009/3/layout/RandomtoResultProcess"/>
    <dgm:cxn modelId="{494C7DB4-4342-4A08-B161-7D6DC124E33E}" type="presParOf" srcId="{E48DF1CF-64FE-4E28-A4B0-CA98D874674C}" destId="{53D1E48A-F0CA-44DC-8D6A-F8BF48590C5C}" srcOrd="13" destOrd="0" presId="urn:microsoft.com/office/officeart/2009/3/layout/RandomtoResultProcess"/>
    <dgm:cxn modelId="{973A4567-7EAF-4C22-844E-C3F333B54E42}" type="presParOf" srcId="{E48DF1CF-64FE-4E28-A4B0-CA98D874674C}" destId="{33A923C3-1FFC-417F-BB8A-F724DA6F9026}" srcOrd="14" destOrd="0" presId="urn:microsoft.com/office/officeart/2009/3/layout/RandomtoResultProcess"/>
    <dgm:cxn modelId="{B6F4D0CB-7655-4B32-A5AF-272027C73941}" type="presParOf" srcId="{E48DF1CF-64FE-4E28-A4B0-CA98D874674C}" destId="{197A83DA-C0FE-4B15-AB7C-6CE201EF68B5}" srcOrd="15" destOrd="0" presId="urn:microsoft.com/office/officeart/2009/3/layout/RandomtoResultProcess"/>
    <dgm:cxn modelId="{7B3E60A3-9D24-496A-965C-509919EEAFC2}" type="presParOf" srcId="{E48DF1CF-64FE-4E28-A4B0-CA98D874674C}" destId="{8950881D-2009-4298-AA20-25CAE31F70A5}" srcOrd="16" destOrd="0" presId="urn:microsoft.com/office/officeart/2009/3/layout/RandomtoResultProcess"/>
    <dgm:cxn modelId="{919EC356-5900-49F0-8929-84D7FBE2E7F1}" type="presParOf" srcId="{E48DF1CF-64FE-4E28-A4B0-CA98D874674C}" destId="{C4BFFFCB-2B5B-40DF-BE84-4B98CA373F64}" srcOrd="17" destOrd="0" presId="urn:microsoft.com/office/officeart/2009/3/layout/RandomtoResultProcess"/>
    <dgm:cxn modelId="{CD8957BA-5413-42B3-81E9-2BB3D73FF8F2}" type="presParOf" srcId="{E48DF1CF-64FE-4E28-A4B0-CA98D874674C}" destId="{72A07C6E-E634-49BB-9020-4EEB597502B7}" srcOrd="18" destOrd="0" presId="urn:microsoft.com/office/officeart/2009/3/layout/RandomtoResultProcess"/>
    <dgm:cxn modelId="{A90ED4C4-2DB8-4A76-8D8B-D7335D498FBC}" type="presParOf" srcId="{2E88241E-2157-4836-BDF3-5642E36E91BD}" destId="{2D6A40CD-A7FA-4DF7-8627-3F4F69D23D4A}" srcOrd="1" destOrd="0" presId="urn:microsoft.com/office/officeart/2009/3/layout/RandomtoResultProcess"/>
    <dgm:cxn modelId="{A099371B-14E5-4FC4-990F-65B3B1915BA3}" type="presParOf" srcId="{2D6A40CD-A7FA-4DF7-8627-3F4F69D23D4A}" destId="{8CD10F26-32C5-4075-98D1-1D05BDAFE772}" srcOrd="0" destOrd="0" presId="urn:microsoft.com/office/officeart/2009/3/layout/RandomtoResultProcess"/>
    <dgm:cxn modelId="{EE6CB8F7-9DA3-4584-9DA6-319C16482C59}" type="presParOf" srcId="{2D6A40CD-A7FA-4DF7-8627-3F4F69D23D4A}" destId="{0D3BDA05-4ED8-44AF-94A0-8819256735DC}" srcOrd="1" destOrd="0" presId="urn:microsoft.com/office/officeart/2009/3/layout/RandomtoResultProcess"/>
    <dgm:cxn modelId="{93AFAE43-E460-47FE-942E-6FA301F319CD}" type="presParOf" srcId="{2E88241E-2157-4836-BDF3-5642E36E91BD}" destId="{043840C7-57A1-4B12-83E1-91154FC3C78E}" srcOrd="2" destOrd="0" presId="urn:microsoft.com/office/officeart/2009/3/layout/RandomtoResultProcess"/>
    <dgm:cxn modelId="{625271E9-55F6-4CC3-8C74-FC79B7E2261D}" type="presParOf" srcId="{2E88241E-2157-4836-BDF3-5642E36E91BD}" destId="{027F4315-5DB5-4D26-B0C2-E031668D9E80}" srcOrd="3" destOrd="0" presId="urn:microsoft.com/office/officeart/2009/3/layout/RandomtoResultProcess"/>
    <dgm:cxn modelId="{48F8BE16-2F1A-4147-9EC7-5F9FCDF4E2C8}" type="presParOf" srcId="{027F4315-5DB5-4D26-B0C2-E031668D9E80}" destId="{64260AAC-53B2-4952-8732-4F82512E50FC}" srcOrd="0" destOrd="0" presId="urn:microsoft.com/office/officeart/2009/3/layout/RandomtoResultProcess"/>
    <dgm:cxn modelId="{4D2E3401-939D-4386-BC7F-F9800AD323FB}" type="presParOf" srcId="{027F4315-5DB5-4D26-B0C2-E031668D9E80}" destId="{6E85EC73-E612-4A90-8209-34DA9861B09A}" srcOrd="1" destOrd="0" presId="urn:microsoft.com/office/officeart/2009/3/layout/RandomtoResultProcess"/>
    <dgm:cxn modelId="{825FF42D-DE5D-4F8F-AFF3-B2DA59AECC98}" type="presParOf" srcId="{2E88241E-2157-4836-BDF3-5642E36E91BD}" destId="{FEE88195-1E55-42CE-A697-33D8DA34FFCF}" srcOrd="4" destOrd="0" presId="urn:microsoft.com/office/officeart/2009/3/layout/RandomtoResultProcess"/>
    <dgm:cxn modelId="{4CE27002-3367-4996-AE73-7D176420DB54}" type="presParOf" srcId="{FEE88195-1E55-42CE-A697-33D8DA34FFCF}" destId="{A9D16C1B-0EBD-4E10-9F14-2CF79D7D1AAE}" srcOrd="0" destOrd="0" presId="urn:microsoft.com/office/officeart/2009/3/layout/RandomtoResultProcess"/>
    <dgm:cxn modelId="{F7167E1E-895F-4EB1-932B-504B7785DDD6}" type="presParOf" srcId="{FEE88195-1E55-42CE-A697-33D8DA34FFCF}" destId="{DB93906D-8048-47FE-9C29-B6BA5846A415}" srcOrd="1" destOrd="0" presId="urn:microsoft.com/office/officeart/2009/3/layout/RandomtoResul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81FF0C-EFFD-4EE4-8839-89ADFD993B03}"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zh-CN" altLang="en-US"/>
        </a:p>
      </dgm:t>
    </dgm:pt>
    <dgm:pt modelId="{639886D8-ED2B-46B5-A5BE-CD507DD01064}">
      <dgm:prSet phldrT="[文本]" custT="1"/>
      <dgm:spPr/>
      <dgm:t>
        <a:bodyPr/>
        <a:lstStyle/>
        <a:p>
          <a:r>
            <a:rPr lang="zh-CN" altLang="en-US" sz="3600" b="1" dirty="0">
              <a:latin typeface="微软雅黑" pitchFamily="34" charset="-122"/>
              <a:ea typeface="微软雅黑" pitchFamily="34" charset="-122"/>
            </a:rPr>
            <a:t>两极</a:t>
          </a:r>
        </a:p>
      </dgm:t>
    </dgm:pt>
    <dgm:pt modelId="{0B5A5713-9D66-4873-8F12-43B5056D779E}" type="parTrans" cxnId="{41122831-E486-4090-AAD5-F44B9B84692C}">
      <dgm:prSet/>
      <dgm:spPr/>
      <dgm:t>
        <a:bodyPr/>
        <a:lstStyle/>
        <a:p>
          <a:endParaRPr lang="zh-CN" altLang="en-US"/>
        </a:p>
      </dgm:t>
    </dgm:pt>
    <dgm:pt modelId="{0AA168CB-16FB-4BAF-87B0-FBD82DE9AF30}" type="sibTrans" cxnId="{41122831-E486-4090-AAD5-F44B9B84692C}">
      <dgm:prSet/>
      <dgm:spPr/>
      <dgm:t>
        <a:bodyPr/>
        <a:lstStyle/>
        <a:p>
          <a:endParaRPr lang="zh-CN" altLang="en-US"/>
        </a:p>
      </dgm:t>
    </dgm:pt>
    <dgm:pt modelId="{E9D70F5D-4792-45D8-8994-19F8500D78F0}">
      <dgm:prSet phldrT="[文本]" custT="1"/>
      <dgm:spPr/>
      <dgm:t>
        <a:bodyPr/>
        <a:lstStyle/>
        <a:p>
          <a:r>
            <a:rPr lang="zh-CN" altLang="en-US" sz="3600" b="1" dirty="0">
              <a:latin typeface="微软雅黑" pitchFamily="34" charset="-122"/>
              <a:ea typeface="微软雅黑" pitchFamily="34" charset="-122"/>
            </a:rPr>
            <a:t>多极</a:t>
          </a:r>
        </a:p>
      </dgm:t>
    </dgm:pt>
    <dgm:pt modelId="{50CFBB72-74FB-4D18-A486-8F5FBC20044C}" type="parTrans" cxnId="{4EBBA7CF-E59D-4D35-A2A4-369E9B6E6195}">
      <dgm:prSet/>
      <dgm:spPr/>
      <dgm:t>
        <a:bodyPr/>
        <a:lstStyle/>
        <a:p>
          <a:endParaRPr lang="zh-CN" altLang="en-US"/>
        </a:p>
      </dgm:t>
    </dgm:pt>
    <dgm:pt modelId="{893FF046-C043-4CE2-A885-DA1311EC29EE}" type="sibTrans" cxnId="{4EBBA7CF-E59D-4D35-A2A4-369E9B6E6195}">
      <dgm:prSet/>
      <dgm:spPr/>
      <dgm:t>
        <a:bodyPr/>
        <a:lstStyle/>
        <a:p>
          <a:endParaRPr lang="zh-CN" altLang="en-US"/>
        </a:p>
      </dgm:t>
    </dgm:pt>
    <dgm:pt modelId="{2E88241E-2157-4836-BDF3-5642E36E91BD}" type="pres">
      <dgm:prSet presAssocID="{DB81FF0C-EFFD-4EE4-8839-89ADFD993B03}" presName="Name0" presStyleCnt="0">
        <dgm:presLayoutVars>
          <dgm:dir/>
          <dgm:animOne val="branch"/>
          <dgm:animLvl val="lvl"/>
        </dgm:presLayoutVars>
      </dgm:prSet>
      <dgm:spPr/>
    </dgm:pt>
    <dgm:pt modelId="{E48DF1CF-64FE-4E28-A4B0-CA98D874674C}" type="pres">
      <dgm:prSet presAssocID="{639886D8-ED2B-46B5-A5BE-CD507DD01064}" presName="chaos" presStyleCnt="0"/>
      <dgm:spPr/>
    </dgm:pt>
    <dgm:pt modelId="{97C00345-9A70-4A49-A153-241A528625FF}" type="pres">
      <dgm:prSet presAssocID="{639886D8-ED2B-46B5-A5BE-CD507DD01064}" presName="parTx1" presStyleLbl="revTx" presStyleIdx="0" presStyleCnt="1"/>
      <dgm:spPr/>
    </dgm:pt>
    <dgm:pt modelId="{6E980857-2174-4170-A68C-8796229FCD18}" type="pres">
      <dgm:prSet presAssocID="{639886D8-ED2B-46B5-A5BE-CD507DD01064}" presName="c1" presStyleLbl="node1" presStyleIdx="0" presStyleCnt="19"/>
      <dgm:spPr/>
    </dgm:pt>
    <dgm:pt modelId="{D76B603C-4857-4162-A7AF-0EEB05CE54CF}" type="pres">
      <dgm:prSet presAssocID="{639886D8-ED2B-46B5-A5BE-CD507DD01064}" presName="c2" presStyleLbl="node1" presStyleIdx="1" presStyleCnt="19"/>
      <dgm:spPr/>
    </dgm:pt>
    <dgm:pt modelId="{DEC94F8F-8B52-45B2-829A-BFC3CE7E21D4}" type="pres">
      <dgm:prSet presAssocID="{639886D8-ED2B-46B5-A5BE-CD507DD01064}" presName="c3" presStyleLbl="node1" presStyleIdx="2" presStyleCnt="19"/>
      <dgm:spPr/>
    </dgm:pt>
    <dgm:pt modelId="{B704EA66-562B-46B5-906A-2E27932F877C}" type="pres">
      <dgm:prSet presAssocID="{639886D8-ED2B-46B5-A5BE-CD507DD01064}" presName="c4" presStyleLbl="node1" presStyleIdx="3" presStyleCnt="19"/>
      <dgm:spPr/>
    </dgm:pt>
    <dgm:pt modelId="{3EAA3935-9BCD-43AD-AD30-0A9FD66D535D}" type="pres">
      <dgm:prSet presAssocID="{639886D8-ED2B-46B5-A5BE-CD507DD01064}" presName="c5" presStyleLbl="node1" presStyleIdx="4" presStyleCnt="19"/>
      <dgm:spPr/>
    </dgm:pt>
    <dgm:pt modelId="{2228BEC1-BCB6-4493-86F6-F40904882603}" type="pres">
      <dgm:prSet presAssocID="{639886D8-ED2B-46B5-A5BE-CD507DD01064}" presName="c6" presStyleLbl="node1" presStyleIdx="5" presStyleCnt="19"/>
      <dgm:spPr/>
    </dgm:pt>
    <dgm:pt modelId="{52AE4203-B4CB-473A-B29E-6F185FA43847}" type="pres">
      <dgm:prSet presAssocID="{639886D8-ED2B-46B5-A5BE-CD507DD01064}" presName="c7" presStyleLbl="node1" presStyleIdx="6" presStyleCnt="19"/>
      <dgm:spPr/>
    </dgm:pt>
    <dgm:pt modelId="{970F9A8D-3779-4E7E-AE44-AFE7126A4E2A}" type="pres">
      <dgm:prSet presAssocID="{639886D8-ED2B-46B5-A5BE-CD507DD01064}" presName="c8" presStyleLbl="node1" presStyleIdx="7" presStyleCnt="19"/>
      <dgm:spPr/>
    </dgm:pt>
    <dgm:pt modelId="{E651ED46-04CE-4EED-9BE4-C6A4C30AC641}" type="pres">
      <dgm:prSet presAssocID="{639886D8-ED2B-46B5-A5BE-CD507DD01064}" presName="c9" presStyleLbl="node1" presStyleIdx="8" presStyleCnt="19"/>
      <dgm:spPr/>
    </dgm:pt>
    <dgm:pt modelId="{4DBA533B-AE31-423C-8273-F519E7AAF43E}" type="pres">
      <dgm:prSet presAssocID="{639886D8-ED2B-46B5-A5BE-CD507DD01064}" presName="c10" presStyleLbl="node1" presStyleIdx="9" presStyleCnt="19"/>
      <dgm:spPr/>
    </dgm:pt>
    <dgm:pt modelId="{B2682F8D-4AA3-496B-8D86-9541D2A1FBC3}" type="pres">
      <dgm:prSet presAssocID="{639886D8-ED2B-46B5-A5BE-CD507DD01064}" presName="c11" presStyleLbl="node1" presStyleIdx="10" presStyleCnt="19"/>
      <dgm:spPr/>
    </dgm:pt>
    <dgm:pt modelId="{CAAB58CC-1281-4F7D-B070-6BA2879F785D}" type="pres">
      <dgm:prSet presAssocID="{639886D8-ED2B-46B5-A5BE-CD507DD01064}" presName="c12" presStyleLbl="node1" presStyleIdx="11" presStyleCnt="19"/>
      <dgm:spPr/>
    </dgm:pt>
    <dgm:pt modelId="{53D1E48A-F0CA-44DC-8D6A-F8BF48590C5C}" type="pres">
      <dgm:prSet presAssocID="{639886D8-ED2B-46B5-A5BE-CD507DD01064}" presName="c13" presStyleLbl="node1" presStyleIdx="12" presStyleCnt="19"/>
      <dgm:spPr/>
    </dgm:pt>
    <dgm:pt modelId="{33A923C3-1FFC-417F-BB8A-F724DA6F9026}" type="pres">
      <dgm:prSet presAssocID="{639886D8-ED2B-46B5-A5BE-CD507DD01064}" presName="c14" presStyleLbl="node1" presStyleIdx="13" presStyleCnt="19"/>
      <dgm:spPr/>
    </dgm:pt>
    <dgm:pt modelId="{197A83DA-C0FE-4B15-AB7C-6CE201EF68B5}" type="pres">
      <dgm:prSet presAssocID="{639886D8-ED2B-46B5-A5BE-CD507DD01064}" presName="c15" presStyleLbl="node1" presStyleIdx="14" presStyleCnt="19"/>
      <dgm:spPr/>
    </dgm:pt>
    <dgm:pt modelId="{8950881D-2009-4298-AA20-25CAE31F70A5}" type="pres">
      <dgm:prSet presAssocID="{639886D8-ED2B-46B5-A5BE-CD507DD01064}" presName="c16" presStyleLbl="node1" presStyleIdx="15" presStyleCnt="19"/>
      <dgm:spPr/>
    </dgm:pt>
    <dgm:pt modelId="{C4BFFFCB-2B5B-40DF-BE84-4B98CA373F64}" type="pres">
      <dgm:prSet presAssocID="{639886D8-ED2B-46B5-A5BE-CD507DD01064}" presName="c17" presStyleLbl="node1" presStyleIdx="16" presStyleCnt="19"/>
      <dgm:spPr/>
    </dgm:pt>
    <dgm:pt modelId="{72A07C6E-E634-49BB-9020-4EEB597502B7}" type="pres">
      <dgm:prSet presAssocID="{639886D8-ED2B-46B5-A5BE-CD507DD01064}" presName="c18" presStyleLbl="node1" presStyleIdx="17" presStyleCnt="19"/>
      <dgm:spPr/>
    </dgm:pt>
    <dgm:pt modelId="{2D6A40CD-A7FA-4DF7-8627-3F4F69D23D4A}" type="pres">
      <dgm:prSet presAssocID="{0AA168CB-16FB-4BAF-87B0-FBD82DE9AF30}" presName="chevronComposite1" presStyleCnt="0"/>
      <dgm:spPr/>
    </dgm:pt>
    <dgm:pt modelId="{8CD10F26-32C5-4075-98D1-1D05BDAFE772}" type="pres">
      <dgm:prSet presAssocID="{0AA168CB-16FB-4BAF-87B0-FBD82DE9AF30}" presName="chevron1" presStyleLbl="sibTrans2D1" presStyleIdx="0" presStyleCnt="2"/>
      <dgm:spPr/>
    </dgm:pt>
    <dgm:pt modelId="{0D3BDA05-4ED8-44AF-94A0-8819256735DC}" type="pres">
      <dgm:prSet presAssocID="{0AA168CB-16FB-4BAF-87B0-FBD82DE9AF30}" presName="spChevron1" presStyleCnt="0"/>
      <dgm:spPr/>
    </dgm:pt>
    <dgm:pt modelId="{043840C7-57A1-4B12-83E1-91154FC3C78E}" type="pres">
      <dgm:prSet presAssocID="{0AA168CB-16FB-4BAF-87B0-FBD82DE9AF30}" presName="overlap" presStyleCnt="0"/>
      <dgm:spPr/>
    </dgm:pt>
    <dgm:pt modelId="{027F4315-5DB5-4D26-B0C2-E031668D9E80}" type="pres">
      <dgm:prSet presAssocID="{0AA168CB-16FB-4BAF-87B0-FBD82DE9AF30}" presName="chevronComposite2" presStyleCnt="0"/>
      <dgm:spPr/>
    </dgm:pt>
    <dgm:pt modelId="{64260AAC-53B2-4952-8732-4F82512E50FC}" type="pres">
      <dgm:prSet presAssocID="{0AA168CB-16FB-4BAF-87B0-FBD82DE9AF30}" presName="chevron2" presStyleLbl="sibTrans2D1" presStyleIdx="1" presStyleCnt="2"/>
      <dgm:spPr/>
    </dgm:pt>
    <dgm:pt modelId="{6E85EC73-E612-4A90-8209-34DA9861B09A}" type="pres">
      <dgm:prSet presAssocID="{0AA168CB-16FB-4BAF-87B0-FBD82DE9AF30}" presName="spChevron2" presStyleCnt="0"/>
      <dgm:spPr/>
    </dgm:pt>
    <dgm:pt modelId="{FEE88195-1E55-42CE-A697-33D8DA34FFCF}" type="pres">
      <dgm:prSet presAssocID="{E9D70F5D-4792-45D8-8994-19F8500D78F0}" presName="last" presStyleCnt="0"/>
      <dgm:spPr/>
    </dgm:pt>
    <dgm:pt modelId="{A9D16C1B-0EBD-4E10-9F14-2CF79D7D1AAE}" type="pres">
      <dgm:prSet presAssocID="{E9D70F5D-4792-45D8-8994-19F8500D78F0}" presName="circleTx" presStyleLbl="node1" presStyleIdx="18" presStyleCnt="19" custLinFactNeighborX="834" custLinFactNeighborY="-44061"/>
      <dgm:spPr/>
    </dgm:pt>
    <dgm:pt modelId="{DB93906D-8048-47FE-9C29-B6BA5846A415}" type="pres">
      <dgm:prSet presAssocID="{E9D70F5D-4792-45D8-8994-19F8500D78F0}" presName="spN" presStyleCnt="0"/>
      <dgm:spPr/>
    </dgm:pt>
  </dgm:ptLst>
  <dgm:cxnLst>
    <dgm:cxn modelId="{41122831-E486-4090-AAD5-F44B9B84692C}" srcId="{DB81FF0C-EFFD-4EE4-8839-89ADFD993B03}" destId="{639886D8-ED2B-46B5-A5BE-CD507DD01064}" srcOrd="0" destOrd="0" parTransId="{0B5A5713-9D66-4873-8F12-43B5056D779E}" sibTransId="{0AA168CB-16FB-4BAF-87B0-FBD82DE9AF30}"/>
    <dgm:cxn modelId="{28989444-3697-4F0B-986C-2BC520F465C7}" type="presOf" srcId="{E9D70F5D-4792-45D8-8994-19F8500D78F0}" destId="{A9D16C1B-0EBD-4E10-9F14-2CF79D7D1AAE}" srcOrd="0" destOrd="0" presId="urn:microsoft.com/office/officeart/2009/3/layout/RandomtoResultProcess"/>
    <dgm:cxn modelId="{44BFEB51-E087-43CA-9459-BFCB06AAAC35}" type="presOf" srcId="{639886D8-ED2B-46B5-A5BE-CD507DD01064}" destId="{97C00345-9A70-4A49-A153-241A528625FF}" srcOrd="0" destOrd="0" presId="urn:microsoft.com/office/officeart/2009/3/layout/RandomtoResultProcess"/>
    <dgm:cxn modelId="{2348F880-9F32-4D29-8BC5-AB1877321A7A}" type="presOf" srcId="{DB81FF0C-EFFD-4EE4-8839-89ADFD993B03}" destId="{2E88241E-2157-4836-BDF3-5642E36E91BD}" srcOrd="0" destOrd="0" presId="urn:microsoft.com/office/officeart/2009/3/layout/RandomtoResultProcess"/>
    <dgm:cxn modelId="{4EBBA7CF-E59D-4D35-A2A4-369E9B6E6195}" srcId="{DB81FF0C-EFFD-4EE4-8839-89ADFD993B03}" destId="{E9D70F5D-4792-45D8-8994-19F8500D78F0}" srcOrd="1" destOrd="0" parTransId="{50CFBB72-74FB-4D18-A486-8F5FBC20044C}" sibTransId="{893FF046-C043-4CE2-A885-DA1311EC29EE}"/>
    <dgm:cxn modelId="{E0C1D185-6521-41D6-8756-70DD38EAA465}" type="presParOf" srcId="{2E88241E-2157-4836-BDF3-5642E36E91BD}" destId="{E48DF1CF-64FE-4E28-A4B0-CA98D874674C}" srcOrd="0" destOrd="0" presId="urn:microsoft.com/office/officeart/2009/3/layout/RandomtoResultProcess"/>
    <dgm:cxn modelId="{69F29FB4-C1EE-4C09-9A84-C40BA59992D6}" type="presParOf" srcId="{E48DF1CF-64FE-4E28-A4B0-CA98D874674C}" destId="{97C00345-9A70-4A49-A153-241A528625FF}" srcOrd="0" destOrd="0" presId="urn:microsoft.com/office/officeart/2009/3/layout/RandomtoResultProcess"/>
    <dgm:cxn modelId="{E99CF576-948C-4C20-AC70-8DC3E0092B0A}" type="presParOf" srcId="{E48DF1CF-64FE-4E28-A4B0-CA98D874674C}" destId="{6E980857-2174-4170-A68C-8796229FCD18}" srcOrd="1" destOrd="0" presId="urn:microsoft.com/office/officeart/2009/3/layout/RandomtoResultProcess"/>
    <dgm:cxn modelId="{B380059C-BF20-467C-8E84-FC45F67D279C}" type="presParOf" srcId="{E48DF1CF-64FE-4E28-A4B0-CA98D874674C}" destId="{D76B603C-4857-4162-A7AF-0EEB05CE54CF}" srcOrd="2" destOrd="0" presId="urn:microsoft.com/office/officeart/2009/3/layout/RandomtoResultProcess"/>
    <dgm:cxn modelId="{BDA6498E-D47D-4D41-BE07-22F75B888442}" type="presParOf" srcId="{E48DF1CF-64FE-4E28-A4B0-CA98D874674C}" destId="{DEC94F8F-8B52-45B2-829A-BFC3CE7E21D4}" srcOrd="3" destOrd="0" presId="urn:microsoft.com/office/officeart/2009/3/layout/RandomtoResultProcess"/>
    <dgm:cxn modelId="{32D2294C-0F7B-4324-BA64-6E6C6BDFFC99}" type="presParOf" srcId="{E48DF1CF-64FE-4E28-A4B0-CA98D874674C}" destId="{B704EA66-562B-46B5-906A-2E27932F877C}" srcOrd="4" destOrd="0" presId="urn:microsoft.com/office/officeart/2009/3/layout/RandomtoResultProcess"/>
    <dgm:cxn modelId="{6AEAD2F8-0869-450D-B002-2892C4CCE7A1}" type="presParOf" srcId="{E48DF1CF-64FE-4E28-A4B0-CA98D874674C}" destId="{3EAA3935-9BCD-43AD-AD30-0A9FD66D535D}" srcOrd="5" destOrd="0" presId="urn:microsoft.com/office/officeart/2009/3/layout/RandomtoResultProcess"/>
    <dgm:cxn modelId="{BB406AC7-793A-46F2-ABBA-F9E8D6040052}" type="presParOf" srcId="{E48DF1CF-64FE-4E28-A4B0-CA98D874674C}" destId="{2228BEC1-BCB6-4493-86F6-F40904882603}" srcOrd="6" destOrd="0" presId="urn:microsoft.com/office/officeart/2009/3/layout/RandomtoResultProcess"/>
    <dgm:cxn modelId="{0C0D559C-3BB4-427E-AC40-3771794FF938}" type="presParOf" srcId="{E48DF1CF-64FE-4E28-A4B0-CA98D874674C}" destId="{52AE4203-B4CB-473A-B29E-6F185FA43847}" srcOrd="7" destOrd="0" presId="urn:microsoft.com/office/officeart/2009/3/layout/RandomtoResultProcess"/>
    <dgm:cxn modelId="{66D58A51-8248-4C5B-A4D3-D26B06476726}" type="presParOf" srcId="{E48DF1CF-64FE-4E28-A4B0-CA98D874674C}" destId="{970F9A8D-3779-4E7E-AE44-AFE7126A4E2A}" srcOrd="8" destOrd="0" presId="urn:microsoft.com/office/officeart/2009/3/layout/RandomtoResultProcess"/>
    <dgm:cxn modelId="{4604673D-4CE1-4931-82EA-F9FA21716304}" type="presParOf" srcId="{E48DF1CF-64FE-4E28-A4B0-CA98D874674C}" destId="{E651ED46-04CE-4EED-9BE4-C6A4C30AC641}" srcOrd="9" destOrd="0" presId="urn:microsoft.com/office/officeart/2009/3/layout/RandomtoResultProcess"/>
    <dgm:cxn modelId="{846C7A11-B221-478F-9AEB-66007AB6689F}" type="presParOf" srcId="{E48DF1CF-64FE-4E28-A4B0-CA98D874674C}" destId="{4DBA533B-AE31-423C-8273-F519E7AAF43E}" srcOrd="10" destOrd="0" presId="urn:microsoft.com/office/officeart/2009/3/layout/RandomtoResultProcess"/>
    <dgm:cxn modelId="{71F75D3B-84E8-4DA5-BADD-EBD2F9F2FC3C}" type="presParOf" srcId="{E48DF1CF-64FE-4E28-A4B0-CA98D874674C}" destId="{B2682F8D-4AA3-496B-8D86-9541D2A1FBC3}" srcOrd="11" destOrd="0" presId="urn:microsoft.com/office/officeart/2009/3/layout/RandomtoResultProcess"/>
    <dgm:cxn modelId="{7912B7B2-4619-42D7-A309-338BF620B07E}" type="presParOf" srcId="{E48DF1CF-64FE-4E28-A4B0-CA98D874674C}" destId="{CAAB58CC-1281-4F7D-B070-6BA2879F785D}" srcOrd="12" destOrd="0" presId="urn:microsoft.com/office/officeart/2009/3/layout/RandomtoResultProcess"/>
    <dgm:cxn modelId="{CCF89E54-C58D-4539-868D-D6DA9F7057D1}" type="presParOf" srcId="{E48DF1CF-64FE-4E28-A4B0-CA98D874674C}" destId="{53D1E48A-F0CA-44DC-8D6A-F8BF48590C5C}" srcOrd="13" destOrd="0" presId="urn:microsoft.com/office/officeart/2009/3/layout/RandomtoResultProcess"/>
    <dgm:cxn modelId="{5F8BE9CC-E0B6-4367-991A-120F36900EEC}" type="presParOf" srcId="{E48DF1CF-64FE-4E28-A4B0-CA98D874674C}" destId="{33A923C3-1FFC-417F-BB8A-F724DA6F9026}" srcOrd="14" destOrd="0" presId="urn:microsoft.com/office/officeart/2009/3/layout/RandomtoResultProcess"/>
    <dgm:cxn modelId="{9B5195FF-B264-4C4A-B4DE-86CF3CE258C6}" type="presParOf" srcId="{E48DF1CF-64FE-4E28-A4B0-CA98D874674C}" destId="{197A83DA-C0FE-4B15-AB7C-6CE201EF68B5}" srcOrd="15" destOrd="0" presId="urn:microsoft.com/office/officeart/2009/3/layout/RandomtoResultProcess"/>
    <dgm:cxn modelId="{FBF7AC58-B90B-4FA1-8D88-16687B030FBB}" type="presParOf" srcId="{E48DF1CF-64FE-4E28-A4B0-CA98D874674C}" destId="{8950881D-2009-4298-AA20-25CAE31F70A5}" srcOrd="16" destOrd="0" presId="urn:microsoft.com/office/officeart/2009/3/layout/RandomtoResultProcess"/>
    <dgm:cxn modelId="{BC1E2AC8-157B-464B-8ABE-C3FFA5493FC3}" type="presParOf" srcId="{E48DF1CF-64FE-4E28-A4B0-CA98D874674C}" destId="{C4BFFFCB-2B5B-40DF-BE84-4B98CA373F64}" srcOrd="17" destOrd="0" presId="urn:microsoft.com/office/officeart/2009/3/layout/RandomtoResultProcess"/>
    <dgm:cxn modelId="{4AE73CF8-13EF-47D1-B3FC-76DF95A8E097}" type="presParOf" srcId="{E48DF1CF-64FE-4E28-A4B0-CA98D874674C}" destId="{72A07C6E-E634-49BB-9020-4EEB597502B7}" srcOrd="18" destOrd="0" presId="urn:microsoft.com/office/officeart/2009/3/layout/RandomtoResultProcess"/>
    <dgm:cxn modelId="{99EF1214-DA6D-4AED-87F0-BEB22DDD5795}" type="presParOf" srcId="{2E88241E-2157-4836-BDF3-5642E36E91BD}" destId="{2D6A40CD-A7FA-4DF7-8627-3F4F69D23D4A}" srcOrd="1" destOrd="0" presId="urn:microsoft.com/office/officeart/2009/3/layout/RandomtoResultProcess"/>
    <dgm:cxn modelId="{1444BF40-052D-43A7-8D41-8332F0DE6247}" type="presParOf" srcId="{2D6A40CD-A7FA-4DF7-8627-3F4F69D23D4A}" destId="{8CD10F26-32C5-4075-98D1-1D05BDAFE772}" srcOrd="0" destOrd="0" presId="urn:microsoft.com/office/officeart/2009/3/layout/RandomtoResultProcess"/>
    <dgm:cxn modelId="{DC9397DE-245C-4FE3-A224-5A7852BD06D0}" type="presParOf" srcId="{2D6A40CD-A7FA-4DF7-8627-3F4F69D23D4A}" destId="{0D3BDA05-4ED8-44AF-94A0-8819256735DC}" srcOrd="1" destOrd="0" presId="urn:microsoft.com/office/officeart/2009/3/layout/RandomtoResultProcess"/>
    <dgm:cxn modelId="{F395F2A8-626B-4AE1-B6F1-40B7CEFC3D60}" type="presParOf" srcId="{2E88241E-2157-4836-BDF3-5642E36E91BD}" destId="{043840C7-57A1-4B12-83E1-91154FC3C78E}" srcOrd="2" destOrd="0" presId="urn:microsoft.com/office/officeart/2009/3/layout/RandomtoResultProcess"/>
    <dgm:cxn modelId="{1708666E-6730-47AF-8651-C6C9E2994607}" type="presParOf" srcId="{2E88241E-2157-4836-BDF3-5642E36E91BD}" destId="{027F4315-5DB5-4D26-B0C2-E031668D9E80}" srcOrd="3" destOrd="0" presId="urn:microsoft.com/office/officeart/2009/3/layout/RandomtoResultProcess"/>
    <dgm:cxn modelId="{EA44A920-9F4D-4D10-92D2-8CFA034815B6}" type="presParOf" srcId="{027F4315-5DB5-4D26-B0C2-E031668D9E80}" destId="{64260AAC-53B2-4952-8732-4F82512E50FC}" srcOrd="0" destOrd="0" presId="urn:microsoft.com/office/officeart/2009/3/layout/RandomtoResultProcess"/>
    <dgm:cxn modelId="{3C6F37C3-7313-4259-9EC0-5CA6927391B8}" type="presParOf" srcId="{027F4315-5DB5-4D26-B0C2-E031668D9E80}" destId="{6E85EC73-E612-4A90-8209-34DA9861B09A}" srcOrd="1" destOrd="0" presId="urn:microsoft.com/office/officeart/2009/3/layout/RandomtoResultProcess"/>
    <dgm:cxn modelId="{079E2653-F62F-4FBD-99C2-7753877873E2}" type="presParOf" srcId="{2E88241E-2157-4836-BDF3-5642E36E91BD}" destId="{FEE88195-1E55-42CE-A697-33D8DA34FFCF}" srcOrd="4" destOrd="0" presId="urn:microsoft.com/office/officeart/2009/3/layout/RandomtoResultProcess"/>
    <dgm:cxn modelId="{4AD17246-6F19-4A0A-A36B-ABB68449368D}" type="presParOf" srcId="{FEE88195-1E55-42CE-A697-33D8DA34FFCF}" destId="{A9D16C1B-0EBD-4E10-9F14-2CF79D7D1AAE}" srcOrd="0" destOrd="0" presId="urn:microsoft.com/office/officeart/2009/3/layout/RandomtoResultProcess"/>
    <dgm:cxn modelId="{51BE05CD-6FFF-4675-9B11-6386B5415F1C}" type="presParOf" srcId="{FEE88195-1E55-42CE-A697-33D8DA34FFCF}" destId="{DB93906D-8048-47FE-9C29-B6BA5846A415}" srcOrd="1" destOrd="0" presId="urn:microsoft.com/office/officeart/2009/3/layout/RandomtoResult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00345-9A70-4A49-A153-241A528625FF}">
      <dsp:nvSpPr>
        <dsp:cNvPr id="0" name=""/>
        <dsp:cNvSpPr/>
      </dsp:nvSpPr>
      <dsp:spPr>
        <a:xfrm>
          <a:off x="130779" y="882835"/>
          <a:ext cx="1936948" cy="63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latin typeface="微软雅黑" pitchFamily="34" charset="-122"/>
              <a:ea typeface="微软雅黑" pitchFamily="34" charset="-122"/>
            </a:rPr>
            <a:t>单极</a:t>
          </a:r>
        </a:p>
      </dsp:txBody>
      <dsp:txXfrm>
        <a:off x="130779" y="882835"/>
        <a:ext cx="1936948" cy="638312"/>
      </dsp:txXfrm>
    </dsp:sp>
    <dsp:sp modelId="{6E980857-2174-4170-A68C-8796229FCD18}">
      <dsp:nvSpPr>
        <dsp:cNvPr id="0" name=""/>
        <dsp:cNvSpPr/>
      </dsp:nvSpPr>
      <dsp:spPr>
        <a:xfrm>
          <a:off x="128578" y="688700"/>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B603C-4857-4162-A7AF-0EEB05CE54CF}">
      <dsp:nvSpPr>
        <dsp:cNvPr id="0" name=""/>
        <dsp:cNvSpPr/>
      </dsp:nvSpPr>
      <dsp:spPr>
        <a:xfrm>
          <a:off x="236430" y="472995"/>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94F8F-8B52-45B2-829A-BFC3CE7E21D4}">
      <dsp:nvSpPr>
        <dsp:cNvPr id="0" name=""/>
        <dsp:cNvSpPr/>
      </dsp:nvSpPr>
      <dsp:spPr>
        <a:xfrm>
          <a:off x="495277" y="516136"/>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4EA66-562B-46B5-906A-2E27932F877C}">
      <dsp:nvSpPr>
        <dsp:cNvPr id="0" name=""/>
        <dsp:cNvSpPr/>
      </dsp:nvSpPr>
      <dsp:spPr>
        <a:xfrm>
          <a:off x="710983" y="278860"/>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A3935-9BCD-43AD-AD30-0A9FD66D535D}">
      <dsp:nvSpPr>
        <dsp:cNvPr id="0" name=""/>
        <dsp:cNvSpPr/>
      </dsp:nvSpPr>
      <dsp:spPr>
        <a:xfrm>
          <a:off x="991400" y="192577"/>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28BEC1-BCB6-4493-86F6-F40904882603}">
      <dsp:nvSpPr>
        <dsp:cNvPr id="0" name=""/>
        <dsp:cNvSpPr/>
      </dsp:nvSpPr>
      <dsp:spPr>
        <a:xfrm>
          <a:off x="1336529" y="343571"/>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E4203-B4CB-473A-B29E-6F185FA43847}">
      <dsp:nvSpPr>
        <dsp:cNvPr id="0" name=""/>
        <dsp:cNvSpPr/>
      </dsp:nvSpPr>
      <dsp:spPr>
        <a:xfrm>
          <a:off x="1552235" y="451424"/>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0F9A8D-3779-4E7E-AE44-AFE7126A4E2A}">
      <dsp:nvSpPr>
        <dsp:cNvPr id="0" name=""/>
        <dsp:cNvSpPr/>
      </dsp:nvSpPr>
      <dsp:spPr>
        <a:xfrm>
          <a:off x="1854222" y="688700"/>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51ED46-04CE-4EED-9BE4-C6A4C30AC641}">
      <dsp:nvSpPr>
        <dsp:cNvPr id="0" name=""/>
        <dsp:cNvSpPr/>
      </dsp:nvSpPr>
      <dsp:spPr>
        <a:xfrm>
          <a:off x="1983646" y="925976"/>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BA533B-AE31-423C-8273-F519E7AAF43E}">
      <dsp:nvSpPr>
        <dsp:cNvPr id="0" name=""/>
        <dsp:cNvSpPr/>
      </dsp:nvSpPr>
      <dsp:spPr>
        <a:xfrm>
          <a:off x="861977" y="472995"/>
          <a:ext cx="396193" cy="3961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82F8D-4AA3-496B-8D86-9541D2A1FBC3}">
      <dsp:nvSpPr>
        <dsp:cNvPr id="0" name=""/>
        <dsp:cNvSpPr/>
      </dsp:nvSpPr>
      <dsp:spPr>
        <a:xfrm>
          <a:off x="20725" y="1292676"/>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B58CC-1281-4F7D-B070-6BA2879F785D}">
      <dsp:nvSpPr>
        <dsp:cNvPr id="0" name=""/>
        <dsp:cNvSpPr/>
      </dsp:nvSpPr>
      <dsp:spPr>
        <a:xfrm>
          <a:off x="150148" y="1486811"/>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1E48A-F0CA-44DC-8D6A-F8BF48590C5C}">
      <dsp:nvSpPr>
        <dsp:cNvPr id="0" name=""/>
        <dsp:cNvSpPr/>
      </dsp:nvSpPr>
      <dsp:spPr>
        <a:xfrm>
          <a:off x="473707" y="1659375"/>
          <a:ext cx="352172" cy="3521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923C3-1FFC-417F-BB8A-F724DA6F9026}">
      <dsp:nvSpPr>
        <dsp:cNvPr id="0" name=""/>
        <dsp:cNvSpPr/>
      </dsp:nvSpPr>
      <dsp:spPr>
        <a:xfrm>
          <a:off x="926688" y="1939793"/>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A83DA-C0FE-4B15-AB7C-6CE201EF68B5}">
      <dsp:nvSpPr>
        <dsp:cNvPr id="0" name=""/>
        <dsp:cNvSpPr/>
      </dsp:nvSpPr>
      <dsp:spPr>
        <a:xfrm>
          <a:off x="1012971" y="1659375"/>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0881D-2009-4298-AA20-25CAE31F70A5}">
      <dsp:nvSpPr>
        <dsp:cNvPr id="0" name=""/>
        <dsp:cNvSpPr/>
      </dsp:nvSpPr>
      <dsp:spPr>
        <a:xfrm>
          <a:off x="1228676" y="1961363"/>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FFFCB-2B5B-40DF-BE84-4B98CA373F64}">
      <dsp:nvSpPr>
        <dsp:cNvPr id="0" name=""/>
        <dsp:cNvSpPr/>
      </dsp:nvSpPr>
      <dsp:spPr>
        <a:xfrm>
          <a:off x="1422811" y="1616234"/>
          <a:ext cx="352172" cy="3521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07C6E-E634-49BB-9020-4EEB597502B7}">
      <dsp:nvSpPr>
        <dsp:cNvPr id="0" name=""/>
        <dsp:cNvSpPr/>
      </dsp:nvSpPr>
      <dsp:spPr>
        <a:xfrm>
          <a:off x="1897363" y="1529952"/>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D10F26-32C5-4075-98D1-1D05BDAFE772}">
      <dsp:nvSpPr>
        <dsp:cNvPr id="0" name=""/>
        <dsp:cNvSpPr/>
      </dsp:nvSpPr>
      <dsp:spPr>
        <a:xfrm>
          <a:off x="2139482" y="515777"/>
          <a:ext cx="711067" cy="1357505"/>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260AAC-53B2-4952-8732-4F82512E50FC}">
      <dsp:nvSpPr>
        <dsp:cNvPr id="0" name=""/>
        <dsp:cNvSpPr/>
      </dsp:nvSpPr>
      <dsp:spPr>
        <a:xfrm>
          <a:off x="2721265" y="515777"/>
          <a:ext cx="711067" cy="1357505"/>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D16C1B-0EBD-4E10-9F14-2CF79D7D1AAE}">
      <dsp:nvSpPr>
        <dsp:cNvPr id="0" name=""/>
        <dsp:cNvSpPr/>
      </dsp:nvSpPr>
      <dsp:spPr>
        <a:xfrm>
          <a:off x="3523651" y="0"/>
          <a:ext cx="1648383" cy="16483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latin typeface="微软雅黑" pitchFamily="34" charset="-122"/>
              <a:ea typeface="微软雅黑" pitchFamily="34" charset="-122"/>
            </a:rPr>
            <a:t>多极</a:t>
          </a:r>
        </a:p>
      </dsp:txBody>
      <dsp:txXfrm>
        <a:off x="3765051" y="241400"/>
        <a:ext cx="1165583" cy="1165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00345-9A70-4A49-A153-241A528625FF}">
      <dsp:nvSpPr>
        <dsp:cNvPr id="0" name=""/>
        <dsp:cNvSpPr/>
      </dsp:nvSpPr>
      <dsp:spPr>
        <a:xfrm>
          <a:off x="130779" y="882835"/>
          <a:ext cx="1936948" cy="63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latin typeface="微软雅黑" pitchFamily="34" charset="-122"/>
              <a:ea typeface="微软雅黑" pitchFamily="34" charset="-122"/>
            </a:rPr>
            <a:t>多极</a:t>
          </a:r>
        </a:p>
      </dsp:txBody>
      <dsp:txXfrm>
        <a:off x="130779" y="882835"/>
        <a:ext cx="1936948" cy="638312"/>
      </dsp:txXfrm>
    </dsp:sp>
    <dsp:sp modelId="{6E980857-2174-4170-A68C-8796229FCD18}">
      <dsp:nvSpPr>
        <dsp:cNvPr id="0" name=""/>
        <dsp:cNvSpPr/>
      </dsp:nvSpPr>
      <dsp:spPr>
        <a:xfrm>
          <a:off x="128578" y="688700"/>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B603C-4857-4162-A7AF-0EEB05CE54CF}">
      <dsp:nvSpPr>
        <dsp:cNvPr id="0" name=""/>
        <dsp:cNvSpPr/>
      </dsp:nvSpPr>
      <dsp:spPr>
        <a:xfrm>
          <a:off x="236430" y="472995"/>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94F8F-8B52-45B2-829A-BFC3CE7E21D4}">
      <dsp:nvSpPr>
        <dsp:cNvPr id="0" name=""/>
        <dsp:cNvSpPr/>
      </dsp:nvSpPr>
      <dsp:spPr>
        <a:xfrm>
          <a:off x="495277" y="516136"/>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4EA66-562B-46B5-906A-2E27932F877C}">
      <dsp:nvSpPr>
        <dsp:cNvPr id="0" name=""/>
        <dsp:cNvSpPr/>
      </dsp:nvSpPr>
      <dsp:spPr>
        <a:xfrm>
          <a:off x="710983" y="278860"/>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A3935-9BCD-43AD-AD30-0A9FD66D535D}">
      <dsp:nvSpPr>
        <dsp:cNvPr id="0" name=""/>
        <dsp:cNvSpPr/>
      </dsp:nvSpPr>
      <dsp:spPr>
        <a:xfrm>
          <a:off x="991400" y="192577"/>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28BEC1-BCB6-4493-86F6-F40904882603}">
      <dsp:nvSpPr>
        <dsp:cNvPr id="0" name=""/>
        <dsp:cNvSpPr/>
      </dsp:nvSpPr>
      <dsp:spPr>
        <a:xfrm>
          <a:off x="1336529" y="343571"/>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E4203-B4CB-473A-B29E-6F185FA43847}">
      <dsp:nvSpPr>
        <dsp:cNvPr id="0" name=""/>
        <dsp:cNvSpPr/>
      </dsp:nvSpPr>
      <dsp:spPr>
        <a:xfrm>
          <a:off x="1552235" y="451424"/>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0F9A8D-3779-4E7E-AE44-AFE7126A4E2A}">
      <dsp:nvSpPr>
        <dsp:cNvPr id="0" name=""/>
        <dsp:cNvSpPr/>
      </dsp:nvSpPr>
      <dsp:spPr>
        <a:xfrm>
          <a:off x="1854222" y="688700"/>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51ED46-04CE-4EED-9BE4-C6A4C30AC641}">
      <dsp:nvSpPr>
        <dsp:cNvPr id="0" name=""/>
        <dsp:cNvSpPr/>
      </dsp:nvSpPr>
      <dsp:spPr>
        <a:xfrm>
          <a:off x="1983646" y="925976"/>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BA533B-AE31-423C-8273-F519E7AAF43E}">
      <dsp:nvSpPr>
        <dsp:cNvPr id="0" name=""/>
        <dsp:cNvSpPr/>
      </dsp:nvSpPr>
      <dsp:spPr>
        <a:xfrm>
          <a:off x="861977" y="472995"/>
          <a:ext cx="396193" cy="3961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82F8D-4AA3-496B-8D86-9541D2A1FBC3}">
      <dsp:nvSpPr>
        <dsp:cNvPr id="0" name=""/>
        <dsp:cNvSpPr/>
      </dsp:nvSpPr>
      <dsp:spPr>
        <a:xfrm>
          <a:off x="20725" y="1292676"/>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B58CC-1281-4F7D-B070-6BA2879F785D}">
      <dsp:nvSpPr>
        <dsp:cNvPr id="0" name=""/>
        <dsp:cNvSpPr/>
      </dsp:nvSpPr>
      <dsp:spPr>
        <a:xfrm>
          <a:off x="150148" y="1486811"/>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1E48A-F0CA-44DC-8D6A-F8BF48590C5C}">
      <dsp:nvSpPr>
        <dsp:cNvPr id="0" name=""/>
        <dsp:cNvSpPr/>
      </dsp:nvSpPr>
      <dsp:spPr>
        <a:xfrm>
          <a:off x="473707" y="1659375"/>
          <a:ext cx="352172" cy="3521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923C3-1FFC-417F-BB8A-F724DA6F9026}">
      <dsp:nvSpPr>
        <dsp:cNvPr id="0" name=""/>
        <dsp:cNvSpPr/>
      </dsp:nvSpPr>
      <dsp:spPr>
        <a:xfrm>
          <a:off x="926688" y="1939793"/>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A83DA-C0FE-4B15-AB7C-6CE201EF68B5}">
      <dsp:nvSpPr>
        <dsp:cNvPr id="0" name=""/>
        <dsp:cNvSpPr/>
      </dsp:nvSpPr>
      <dsp:spPr>
        <a:xfrm>
          <a:off x="1012971" y="1659375"/>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0881D-2009-4298-AA20-25CAE31F70A5}">
      <dsp:nvSpPr>
        <dsp:cNvPr id="0" name=""/>
        <dsp:cNvSpPr/>
      </dsp:nvSpPr>
      <dsp:spPr>
        <a:xfrm>
          <a:off x="1228676" y="1961363"/>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FFFCB-2B5B-40DF-BE84-4B98CA373F64}">
      <dsp:nvSpPr>
        <dsp:cNvPr id="0" name=""/>
        <dsp:cNvSpPr/>
      </dsp:nvSpPr>
      <dsp:spPr>
        <a:xfrm>
          <a:off x="1422811" y="1616234"/>
          <a:ext cx="352172" cy="3521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07C6E-E634-49BB-9020-4EEB597502B7}">
      <dsp:nvSpPr>
        <dsp:cNvPr id="0" name=""/>
        <dsp:cNvSpPr/>
      </dsp:nvSpPr>
      <dsp:spPr>
        <a:xfrm>
          <a:off x="1897363" y="1529952"/>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D10F26-32C5-4075-98D1-1D05BDAFE772}">
      <dsp:nvSpPr>
        <dsp:cNvPr id="0" name=""/>
        <dsp:cNvSpPr/>
      </dsp:nvSpPr>
      <dsp:spPr>
        <a:xfrm>
          <a:off x="2139482" y="515777"/>
          <a:ext cx="711067" cy="1357505"/>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260AAC-53B2-4952-8732-4F82512E50FC}">
      <dsp:nvSpPr>
        <dsp:cNvPr id="0" name=""/>
        <dsp:cNvSpPr/>
      </dsp:nvSpPr>
      <dsp:spPr>
        <a:xfrm>
          <a:off x="2721265" y="515777"/>
          <a:ext cx="711067" cy="1357505"/>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D16C1B-0EBD-4E10-9F14-2CF79D7D1AAE}">
      <dsp:nvSpPr>
        <dsp:cNvPr id="0" name=""/>
        <dsp:cNvSpPr/>
      </dsp:nvSpPr>
      <dsp:spPr>
        <a:xfrm>
          <a:off x="3523651" y="0"/>
          <a:ext cx="1648383" cy="16483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latin typeface="微软雅黑" pitchFamily="34" charset="-122"/>
              <a:ea typeface="微软雅黑" pitchFamily="34" charset="-122"/>
            </a:rPr>
            <a:t>单极</a:t>
          </a:r>
        </a:p>
      </dsp:txBody>
      <dsp:txXfrm>
        <a:off x="3765051" y="241400"/>
        <a:ext cx="1165583" cy="1165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00345-9A70-4A49-A153-241A528625FF}">
      <dsp:nvSpPr>
        <dsp:cNvPr id="0" name=""/>
        <dsp:cNvSpPr/>
      </dsp:nvSpPr>
      <dsp:spPr>
        <a:xfrm>
          <a:off x="130779" y="882835"/>
          <a:ext cx="1936948" cy="63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latin typeface="微软雅黑" pitchFamily="34" charset="-122"/>
              <a:ea typeface="微软雅黑" pitchFamily="34" charset="-122"/>
            </a:rPr>
            <a:t>两极</a:t>
          </a:r>
        </a:p>
      </dsp:txBody>
      <dsp:txXfrm>
        <a:off x="130779" y="882835"/>
        <a:ext cx="1936948" cy="638312"/>
      </dsp:txXfrm>
    </dsp:sp>
    <dsp:sp modelId="{6E980857-2174-4170-A68C-8796229FCD18}">
      <dsp:nvSpPr>
        <dsp:cNvPr id="0" name=""/>
        <dsp:cNvSpPr/>
      </dsp:nvSpPr>
      <dsp:spPr>
        <a:xfrm>
          <a:off x="128578" y="688700"/>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B603C-4857-4162-A7AF-0EEB05CE54CF}">
      <dsp:nvSpPr>
        <dsp:cNvPr id="0" name=""/>
        <dsp:cNvSpPr/>
      </dsp:nvSpPr>
      <dsp:spPr>
        <a:xfrm>
          <a:off x="236430" y="472995"/>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94F8F-8B52-45B2-829A-BFC3CE7E21D4}">
      <dsp:nvSpPr>
        <dsp:cNvPr id="0" name=""/>
        <dsp:cNvSpPr/>
      </dsp:nvSpPr>
      <dsp:spPr>
        <a:xfrm>
          <a:off x="495277" y="516136"/>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4EA66-562B-46B5-906A-2E27932F877C}">
      <dsp:nvSpPr>
        <dsp:cNvPr id="0" name=""/>
        <dsp:cNvSpPr/>
      </dsp:nvSpPr>
      <dsp:spPr>
        <a:xfrm>
          <a:off x="710983" y="278860"/>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A3935-9BCD-43AD-AD30-0A9FD66D535D}">
      <dsp:nvSpPr>
        <dsp:cNvPr id="0" name=""/>
        <dsp:cNvSpPr/>
      </dsp:nvSpPr>
      <dsp:spPr>
        <a:xfrm>
          <a:off x="991400" y="192577"/>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28BEC1-BCB6-4493-86F6-F40904882603}">
      <dsp:nvSpPr>
        <dsp:cNvPr id="0" name=""/>
        <dsp:cNvSpPr/>
      </dsp:nvSpPr>
      <dsp:spPr>
        <a:xfrm>
          <a:off x="1336529" y="343571"/>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E4203-B4CB-473A-B29E-6F185FA43847}">
      <dsp:nvSpPr>
        <dsp:cNvPr id="0" name=""/>
        <dsp:cNvSpPr/>
      </dsp:nvSpPr>
      <dsp:spPr>
        <a:xfrm>
          <a:off x="1552235" y="451424"/>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0F9A8D-3779-4E7E-AE44-AFE7126A4E2A}">
      <dsp:nvSpPr>
        <dsp:cNvPr id="0" name=""/>
        <dsp:cNvSpPr/>
      </dsp:nvSpPr>
      <dsp:spPr>
        <a:xfrm>
          <a:off x="1854222" y="688700"/>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51ED46-04CE-4EED-9BE4-C6A4C30AC641}">
      <dsp:nvSpPr>
        <dsp:cNvPr id="0" name=""/>
        <dsp:cNvSpPr/>
      </dsp:nvSpPr>
      <dsp:spPr>
        <a:xfrm>
          <a:off x="1983646" y="925976"/>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BA533B-AE31-423C-8273-F519E7AAF43E}">
      <dsp:nvSpPr>
        <dsp:cNvPr id="0" name=""/>
        <dsp:cNvSpPr/>
      </dsp:nvSpPr>
      <dsp:spPr>
        <a:xfrm>
          <a:off x="861977" y="472995"/>
          <a:ext cx="396193" cy="3961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82F8D-4AA3-496B-8D86-9541D2A1FBC3}">
      <dsp:nvSpPr>
        <dsp:cNvPr id="0" name=""/>
        <dsp:cNvSpPr/>
      </dsp:nvSpPr>
      <dsp:spPr>
        <a:xfrm>
          <a:off x="20725" y="1292676"/>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B58CC-1281-4F7D-B070-6BA2879F785D}">
      <dsp:nvSpPr>
        <dsp:cNvPr id="0" name=""/>
        <dsp:cNvSpPr/>
      </dsp:nvSpPr>
      <dsp:spPr>
        <a:xfrm>
          <a:off x="150148" y="1486811"/>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1E48A-F0CA-44DC-8D6A-F8BF48590C5C}">
      <dsp:nvSpPr>
        <dsp:cNvPr id="0" name=""/>
        <dsp:cNvSpPr/>
      </dsp:nvSpPr>
      <dsp:spPr>
        <a:xfrm>
          <a:off x="473707" y="1659375"/>
          <a:ext cx="352172" cy="3521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923C3-1FFC-417F-BB8A-F724DA6F9026}">
      <dsp:nvSpPr>
        <dsp:cNvPr id="0" name=""/>
        <dsp:cNvSpPr/>
      </dsp:nvSpPr>
      <dsp:spPr>
        <a:xfrm>
          <a:off x="926688" y="1939793"/>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A83DA-C0FE-4B15-AB7C-6CE201EF68B5}">
      <dsp:nvSpPr>
        <dsp:cNvPr id="0" name=""/>
        <dsp:cNvSpPr/>
      </dsp:nvSpPr>
      <dsp:spPr>
        <a:xfrm>
          <a:off x="1012971" y="1659375"/>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0881D-2009-4298-AA20-25CAE31F70A5}">
      <dsp:nvSpPr>
        <dsp:cNvPr id="0" name=""/>
        <dsp:cNvSpPr/>
      </dsp:nvSpPr>
      <dsp:spPr>
        <a:xfrm>
          <a:off x="1228676" y="1961363"/>
          <a:ext cx="154075" cy="1540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FFFCB-2B5B-40DF-BE84-4B98CA373F64}">
      <dsp:nvSpPr>
        <dsp:cNvPr id="0" name=""/>
        <dsp:cNvSpPr/>
      </dsp:nvSpPr>
      <dsp:spPr>
        <a:xfrm>
          <a:off x="1422811" y="1616234"/>
          <a:ext cx="352172" cy="3521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07C6E-E634-49BB-9020-4EEB597502B7}">
      <dsp:nvSpPr>
        <dsp:cNvPr id="0" name=""/>
        <dsp:cNvSpPr/>
      </dsp:nvSpPr>
      <dsp:spPr>
        <a:xfrm>
          <a:off x="1897363" y="1529952"/>
          <a:ext cx="242118" cy="242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D10F26-32C5-4075-98D1-1D05BDAFE772}">
      <dsp:nvSpPr>
        <dsp:cNvPr id="0" name=""/>
        <dsp:cNvSpPr/>
      </dsp:nvSpPr>
      <dsp:spPr>
        <a:xfrm>
          <a:off x="2139482" y="515777"/>
          <a:ext cx="711067" cy="1357505"/>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260AAC-53B2-4952-8732-4F82512E50FC}">
      <dsp:nvSpPr>
        <dsp:cNvPr id="0" name=""/>
        <dsp:cNvSpPr/>
      </dsp:nvSpPr>
      <dsp:spPr>
        <a:xfrm>
          <a:off x="2721265" y="515777"/>
          <a:ext cx="711067" cy="1357505"/>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D16C1B-0EBD-4E10-9F14-2CF79D7D1AAE}">
      <dsp:nvSpPr>
        <dsp:cNvPr id="0" name=""/>
        <dsp:cNvSpPr/>
      </dsp:nvSpPr>
      <dsp:spPr>
        <a:xfrm>
          <a:off x="3523651" y="0"/>
          <a:ext cx="1648383" cy="16483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latin typeface="微软雅黑" pitchFamily="34" charset="-122"/>
              <a:ea typeface="微软雅黑" pitchFamily="34" charset="-122"/>
            </a:rPr>
            <a:t>多极</a:t>
          </a:r>
        </a:p>
      </dsp:txBody>
      <dsp:txXfrm>
        <a:off x="3765051" y="241400"/>
        <a:ext cx="1165583" cy="1165583"/>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2020/11/29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2020/11/29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552" algn="l" rtl="0" eaLnBrk="0" fontAlgn="base" hangingPunct="0">
      <a:spcBef>
        <a:spcPct val="30000"/>
      </a:spcBef>
      <a:spcAft>
        <a:spcPct val="0"/>
      </a:spcAft>
      <a:defRPr sz="1300" kern="1200">
        <a:solidFill>
          <a:schemeClr val="tx1"/>
        </a:solidFill>
        <a:latin typeface="+mn-lt"/>
        <a:ea typeface="+mn-ea"/>
        <a:cs typeface="+mn-cs"/>
      </a:defRPr>
    </a:lvl2pPr>
    <a:lvl3pPr marL="912691" algn="l" rtl="0" eaLnBrk="0" fontAlgn="base" hangingPunct="0">
      <a:spcBef>
        <a:spcPct val="30000"/>
      </a:spcBef>
      <a:spcAft>
        <a:spcPct val="0"/>
      </a:spcAft>
      <a:defRPr sz="1300" kern="1200">
        <a:solidFill>
          <a:schemeClr val="tx1"/>
        </a:solidFill>
        <a:latin typeface="+mn-lt"/>
        <a:ea typeface="+mn-ea"/>
        <a:cs typeface="+mn-cs"/>
      </a:defRPr>
    </a:lvl3pPr>
    <a:lvl4pPr marL="1369829" algn="l" rtl="0" eaLnBrk="0" fontAlgn="base" hangingPunct="0">
      <a:spcBef>
        <a:spcPct val="30000"/>
      </a:spcBef>
      <a:spcAft>
        <a:spcPct val="0"/>
      </a:spcAft>
      <a:defRPr sz="1300" kern="1200">
        <a:solidFill>
          <a:schemeClr val="tx1"/>
        </a:solidFill>
        <a:latin typeface="+mn-lt"/>
        <a:ea typeface="+mn-ea"/>
        <a:cs typeface="+mn-cs"/>
      </a:defRPr>
    </a:lvl4pPr>
    <a:lvl5pPr marL="1826969" algn="l" rtl="0" eaLnBrk="0" fontAlgn="base" hangingPunct="0">
      <a:spcBef>
        <a:spcPct val="30000"/>
      </a:spcBef>
      <a:spcAft>
        <a:spcPct val="0"/>
      </a:spcAft>
      <a:defRPr sz="1300" kern="1200">
        <a:solidFill>
          <a:schemeClr val="tx1"/>
        </a:solidFill>
        <a:latin typeface="+mn-lt"/>
        <a:ea typeface="+mn-ea"/>
        <a:cs typeface="+mn-cs"/>
      </a:defRPr>
    </a:lvl5pPr>
    <a:lvl6pPr marL="2285187" algn="l" defTabSz="914075" rtl="0" eaLnBrk="1" latinLnBrk="0" hangingPunct="1">
      <a:defRPr sz="1300" kern="1200">
        <a:solidFill>
          <a:schemeClr val="tx1"/>
        </a:solidFill>
        <a:latin typeface="+mn-lt"/>
        <a:ea typeface="+mn-ea"/>
        <a:cs typeface="+mn-cs"/>
      </a:defRPr>
    </a:lvl6pPr>
    <a:lvl7pPr marL="2742225" algn="l" defTabSz="914075" rtl="0" eaLnBrk="1" latinLnBrk="0" hangingPunct="1">
      <a:defRPr sz="1300" kern="1200">
        <a:solidFill>
          <a:schemeClr val="tx1"/>
        </a:solidFill>
        <a:latin typeface="+mn-lt"/>
        <a:ea typeface="+mn-ea"/>
        <a:cs typeface="+mn-cs"/>
      </a:defRPr>
    </a:lvl7pPr>
    <a:lvl8pPr marL="3199264" algn="l" defTabSz="914075" rtl="0" eaLnBrk="1" latinLnBrk="0" hangingPunct="1">
      <a:defRPr sz="1300" kern="1200">
        <a:solidFill>
          <a:schemeClr val="tx1"/>
        </a:solidFill>
        <a:latin typeface="+mn-lt"/>
        <a:ea typeface="+mn-ea"/>
        <a:cs typeface="+mn-cs"/>
      </a:defRPr>
    </a:lvl8pPr>
    <a:lvl9pPr marL="3656299" algn="l" defTabSz="91407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539711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28</a:t>
            </a:fld>
            <a:endParaRPr lang="zh-CN" altLang="en-US"/>
          </a:p>
        </p:txBody>
      </p:sp>
    </p:spTree>
    <p:extLst>
      <p:ext uri="{BB962C8B-B14F-4D97-AF65-F5344CB8AC3E}">
        <p14:creationId xmlns:p14="http://schemas.microsoft.com/office/powerpoint/2010/main" val="1924988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29</a:t>
            </a:fld>
            <a:endParaRPr lang="zh-CN" altLang="en-US"/>
          </a:p>
        </p:txBody>
      </p:sp>
    </p:spTree>
    <p:extLst>
      <p:ext uri="{BB962C8B-B14F-4D97-AF65-F5344CB8AC3E}">
        <p14:creationId xmlns:p14="http://schemas.microsoft.com/office/powerpoint/2010/main" val="2466796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30</a:t>
            </a:fld>
            <a:endParaRPr lang="zh-CN" altLang="en-US"/>
          </a:p>
        </p:txBody>
      </p:sp>
    </p:spTree>
    <p:extLst>
      <p:ext uri="{BB962C8B-B14F-4D97-AF65-F5344CB8AC3E}">
        <p14:creationId xmlns:p14="http://schemas.microsoft.com/office/powerpoint/2010/main" val="2466796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156415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3053734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778227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15641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306236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extLst>
      <p:ext uri="{BB962C8B-B14F-4D97-AF65-F5344CB8AC3E}">
        <p14:creationId xmlns:p14="http://schemas.microsoft.com/office/powerpoint/2010/main" val="43923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13</a:t>
            </a:fld>
            <a:endParaRPr lang="zh-CN" altLang="en-US"/>
          </a:p>
        </p:txBody>
      </p:sp>
    </p:spTree>
    <p:extLst>
      <p:ext uri="{BB962C8B-B14F-4D97-AF65-F5344CB8AC3E}">
        <p14:creationId xmlns:p14="http://schemas.microsoft.com/office/powerpoint/2010/main" val="151496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277822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26</a:t>
            </a:fld>
            <a:endParaRPr lang="zh-CN" altLang="en-US"/>
          </a:p>
        </p:txBody>
      </p:sp>
    </p:spTree>
    <p:extLst>
      <p:ext uri="{BB962C8B-B14F-4D97-AF65-F5344CB8AC3E}">
        <p14:creationId xmlns:p14="http://schemas.microsoft.com/office/powerpoint/2010/main" val="3219117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27</a:t>
            </a:fld>
            <a:endParaRPr lang="zh-CN" altLang="en-US"/>
          </a:p>
        </p:txBody>
      </p:sp>
    </p:spTree>
    <p:extLst>
      <p:ext uri="{BB962C8B-B14F-4D97-AF65-F5344CB8AC3E}">
        <p14:creationId xmlns:p14="http://schemas.microsoft.com/office/powerpoint/2010/main" val="3219117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pPr/>
              <a:t>2020/11/29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193328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395894" y="0"/>
            <a:ext cx="148676" cy="1014708"/>
            <a:chOff x="281524" y="0"/>
            <a:chExt cx="105725" cy="721610"/>
          </a:xfrm>
          <a:solidFill>
            <a:schemeClr val="accent2"/>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rot="10800000">
            <a:off x="12377470" y="6978974"/>
            <a:ext cx="148676" cy="253676"/>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299633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内容页_6_2">
    <p:spTree>
      <p:nvGrpSpPr>
        <p:cNvPr id="1" name=""/>
        <p:cNvGrpSpPr/>
        <p:nvPr/>
      </p:nvGrpSpPr>
      <p:grpSpPr>
        <a:xfrm>
          <a:off x="0" y="0"/>
          <a:ext cx="0" cy="0"/>
          <a:chOff x="0" y="0"/>
          <a:chExt cx="0" cy="0"/>
        </a:xfrm>
      </p:grpSpPr>
      <p:sp>
        <p:nvSpPr>
          <p:cNvPr id="7" name="文本占位符 4"/>
          <p:cNvSpPr>
            <a:spLocks noGrp="1"/>
          </p:cNvSpPr>
          <p:nvPr>
            <p:ph type="body" sz="quarter" idx="10" hasCustomPrompt="1"/>
          </p:nvPr>
        </p:nvSpPr>
        <p:spPr>
          <a:xfrm>
            <a:off x="3670205" y="239081"/>
            <a:ext cx="5518345" cy="604729"/>
          </a:xfrm>
          <a:prstGeom prst="rect">
            <a:avLst/>
          </a:prstGeom>
        </p:spPr>
        <p:txBody>
          <a:bodyPr/>
          <a:lstStyle>
            <a:lvl1pPr marL="0" indent="0" algn="ctr">
              <a:lnSpc>
                <a:spcPct val="100000"/>
              </a:lnSpc>
              <a:buNone/>
              <a:defRPr sz="3400" b="1">
                <a:solidFill>
                  <a:schemeClr val="tx2">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4"/>
          <p:cNvSpPr>
            <a:spLocks noGrp="1"/>
          </p:cNvSpPr>
          <p:nvPr>
            <p:ph type="body" sz="quarter" idx="12" hasCustomPrompt="1"/>
          </p:nvPr>
        </p:nvSpPr>
        <p:spPr>
          <a:xfrm>
            <a:off x="3670205" y="843810"/>
            <a:ext cx="5518345" cy="312759"/>
          </a:xfrm>
          <a:prstGeom prst="rect">
            <a:avLst/>
          </a:prstGeom>
        </p:spPr>
        <p:txBody>
          <a:bodyPr/>
          <a:lstStyle>
            <a:lvl1pPr marL="0" indent="0" algn="ctr">
              <a:lnSpc>
                <a:spcPct val="100000"/>
              </a:lnSpc>
              <a:buNone/>
              <a:defRPr sz="1300">
                <a:solidFill>
                  <a:schemeClr val="bg1">
                    <a:lumMod val="6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271546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6" y="2246811"/>
            <a:ext cx="10929938" cy="1550332"/>
          </a:xfr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18180" indent="0" algn="ctr">
              <a:buNone/>
              <a:defRPr>
                <a:solidFill>
                  <a:schemeClr val="tx1">
                    <a:tint val="75000"/>
                  </a:schemeClr>
                </a:solidFill>
              </a:defRPr>
            </a:lvl2pPr>
            <a:lvl3pPr marL="1236360" indent="0" algn="ctr">
              <a:buNone/>
              <a:defRPr>
                <a:solidFill>
                  <a:schemeClr val="tx1">
                    <a:tint val="75000"/>
                  </a:schemeClr>
                </a:solidFill>
              </a:defRPr>
            </a:lvl3pPr>
            <a:lvl4pPr marL="1854540" indent="0" algn="ctr">
              <a:buNone/>
              <a:defRPr>
                <a:solidFill>
                  <a:schemeClr val="tx1">
                    <a:tint val="75000"/>
                  </a:schemeClr>
                </a:solidFill>
              </a:defRPr>
            </a:lvl4pPr>
            <a:lvl5pPr marL="2472720" indent="0" algn="ctr">
              <a:buNone/>
              <a:defRPr>
                <a:solidFill>
                  <a:schemeClr val="tx1">
                    <a:tint val="75000"/>
                  </a:schemeClr>
                </a:solidFill>
              </a:defRPr>
            </a:lvl5pPr>
            <a:lvl6pPr marL="3090901" indent="0" algn="ctr">
              <a:buNone/>
              <a:defRPr>
                <a:solidFill>
                  <a:schemeClr val="tx1">
                    <a:tint val="75000"/>
                  </a:schemeClr>
                </a:solidFill>
              </a:defRPr>
            </a:lvl6pPr>
            <a:lvl7pPr marL="3709081" indent="0" algn="ctr">
              <a:buNone/>
              <a:defRPr>
                <a:solidFill>
                  <a:schemeClr val="tx1">
                    <a:tint val="75000"/>
                  </a:schemeClr>
                </a:solidFill>
              </a:defRPr>
            </a:lvl7pPr>
            <a:lvl8pPr marL="4327261" indent="0" algn="ctr">
              <a:buNone/>
              <a:defRPr>
                <a:solidFill>
                  <a:schemeClr val="tx1">
                    <a:tint val="75000"/>
                  </a:schemeClr>
                </a:solidFill>
              </a:defRPr>
            </a:lvl8pPr>
            <a:lvl9pPr marL="4945441"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10FF08A-A875-40FD-BC3B-E844069CEB6A}" type="datetime1">
              <a:rPr lang="zh-CN" altLang="en-US" smtClean="0"/>
              <a:pPr/>
              <a:t>2020/11/29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BAFADC-7129-40CD-B121-AAEC882065C4}" type="slidenum">
              <a:rPr lang="zh-CN" altLang="en-US" smtClean="0"/>
              <a:pPr/>
              <a:t>‹#›</a:t>
            </a:fld>
            <a:endParaRPr lang="zh-CN" altLang="en-US"/>
          </a:p>
        </p:txBody>
      </p:sp>
    </p:spTree>
    <p:extLst>
      <p:ext uri="{BB962C8B-B14F-4D97-AF65-F5344CB8AC3E}">
        <p14:creationId xmlns:p14="http://schemas.microsoft.com/office/powerpoint/2010/main" val="15359550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9" y="385763"/>
            <a:ext cx="11090275" cy="1397000"/>
          </a:xfrm>
          <a:prstGeom prst="rect">
            <a:avLst/>
          </a:prstGeom>
        </p:spPr>
        <p:txBody>
          <a:bodyPr vert="horz" lIns="91427" tIns="45714" rIns="91427"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9" y="1925638"/>
            <a:ext cx="11090275" cy="4589462"/>
          </a:xfrm>
          <a:prstGeom prst="rect">
            <a:avLst/>
          </a:prstGeom>
        </p:spPr>
        <p:txBody>
          <a:bodyPr vert="horz" lIns="91427" tIns="45714" rIns="91427"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9" y="6704014"/>
            <a:ext cx="2892425" cy="384175"/>
          </a:xfrm>
          <a:prstGeom prst="rect">
            <a:avLst/>
          </a:prstGeom>
        </p:spPr>
        <p:txBody>
          <a:bodyPr vert="horz" lIns="91427" tIns="45714" rIns="91427" bIns="45714" rtlCol="0" anchor="ctr"/>
          <a:lstStyle>
            <a:lvl1pPr algn="l">
              <a:defRPr sz="1200">
                <a:solidFill>
                  <a:schemeClr val="tx1">
                    <a:tint val="75000"/>
                  </a:schemeClr>
                </a:solidFill>
              </a:defRPr>
            </a:lvl1pPr>
          </a:lstStyle>
          <a:p>
            <a:fld id="{32BF82D2-7A68-459D-A996-9BDDA2518FA4}" type="datetimeFigureOut">
              <a:rPr lang="zh-CN" altLang="en-US" smtClean="0"/>
              <a:pPr/>
              <a:t>2020/11/29</a:t>
            </a:fld>
            <a:endParaRPr lang="zh-CN" altLang="en-US"/>
          </a:p>
        </p:txBody>
      </p:sp>
      <p:sp>
        <p:nvSpPr>
          <p:cNvPr id="5" name="页脚占位符 4"/>
          <p:cNvSpPr>
            <a:spLocks noGrp="1"/>
          </p:cNvSpPr>
          <p:nvPr>
            <p:ph type="ftr" sz="quarter" idx="3"/>
          </p:nvPr>
        </p:nvSpPr>
        <p:spPr>
          <a:xfrm>
            <a:off x="4259264" y="6704014"/>
            <a:ext cx="4340225" cy="384175"/>
          </a:xfrm>
          <a:prstGeom prst="rect">
            <a:avLst/>
          </a:prstGeom>
        </p:spPr>
        <p:txBody>
          <a:bodyPr vert="horz" lIns="91427" tIns="45714" rIns="91427"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9" y="6704014"/>
            <a:ext cx="2892425" cy="384175"/>
          </a:xfrm>
          <a:prstGeom prst="rect">
            <a:avLst/>
          </a:prstGeom>
        </p:spPr>
        <p:txBody>
          <a:bodyPr vert="horz" lIns="91427" tIns="45714" rIns="91427" bIns="45714" rtlCol="0" anchor="ctr"/>
          <a:lstStyle>
            <a:lvl1pPr algn="r">
              <a:defRPr sz="1200">
                <a:solidFill>
                  <a:schemeClr val="tx1">
                    <a:tint val="75000"/>
                  </a:schemeClr>
                </a:solidFill>
              </a:defRPr>
            </a:lvl1pPr>
          </a:lstStyle>
          <a:p>
            <a:fld id="{3E01EE5D-26FB-46D5-A381-ECFB35BF1D34}" type="slidenum">
              <a:rPr lang="zh-CN" altLang="en-US" smtClean="0"/>
              <a:pPr/>
              <a:t>‹#›</a:t>
            </a:fld>
            <a:endParaRPr lang="zh-CN" altLang="en-US"/>
          </a:p>
        </p:txBody>
      </p:sp>
      <p:sp>
        <p:nvSpPr>
          <p:cNvPr id="7" name="矩形 6"/>
          <p:cNvSpPr/>
          <p:nvPr/>
        </p:nvSpPr>
        <p:spPr>
          <a:xfrm>
            <a:off x="1" y="0"/>
            <a:ext cx="12858397" cy="7232650"/>
          </a:xfrm>
          <a:prstGeom prst="rect">
            <a:avLst/>
          </a:prstGeom>
          <a:gradFill flip="none" rotWithShape="1">
            <a:gsLst>
              <a:gs pos="0">
                <a:schemeClr val="bg1">
                  <a:lumMod val="95000"/>
                </a:schemeClr>
              </a:gs>
              <a:gs pos="26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7" r:id="rId3"/>
    <p:sldLayoutId id="2147483708" r:id="rId4"/>
  </p:sldLayoutIdLst>
  <p:txStyles>
    <p:titleStyle>
      <a:lvl1pPr algn="l" defTabSz="9142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0" indent="-228570" algn="l" defTabSz="9142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8" indent="-228570" algn="l" defTabSz="9142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47" indent="-228570" algn="l" defTabSz="9142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86" indent="-228570" algn="l" defTabSz="9142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25" indent="-228570" algn="l" defTabSz="9142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63" indent="-228570" algn="l" defTabSz="9142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03" indent="-228570" algn="l" defTabSz="9142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42" indent="-228570" algn="l" defTabSz="9142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80" indent="-228570" algn="l" defTabSz="9142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78" rtl="0" eaLnBrk="1" latinLnBrk="0" hangingPunct="1">
        <a:defRPr sz="1800" kern="1200">
          <a:solidFill>
            <a:schemeClr val="tx1"/>
          </a:solidFill>
          <a:latin typeface="+mn-lt"/>
          <a:ea typeface="+mn-ea"/>
          <a:cs typeface="+mn-cs"/>
        </a:defRPr>
      </a:lvl1pPr>
      <a:lvl2pPr marL="457139" algn="l" defTabSz="914278" rtl="0" eaLnBrk="1" latinLnBrk="0" hangingPunct="1">
        <a:defRPr sz="1800" kern="1200">
          <a:solidFill>
            <a:schemeClr val="tx1"/>
          </a:solidFill>
          <a:latin typeface="+mn-lt"/>
          <a:ea typeface="+mn-ea"/>
          <a:cs typeface="+mn-cs"/>
        </a:defRPr>
      </a:lvl2pPr>
      <a:lvl3pPr marL="914278" algn="l" defTabSz="914278" rtl="0" eaLnBrk="1" latinLnBrk="0" hangingPunct="1">
        <a:defRPr sz="1800" kern="1200">
          <a:solidFill>
            <a:schemeClr val="tx1"/>
          </a:solidFill>
          <a:latin typeface="+mn-lt"/>
          <a:ea typeface="+mn-ea"/>
          <a:cs typeface="+mn-cs"/>
        </a:defRPr>
      </a:lvl3pPr>
      <a:lvl4pPr marL="1371417" algn="l" defTabSz="914278" rtl="0" eaLnBrk="1" latinLnBrk="0" hangingPunct="1">
        <a:defRPr sz="1800" kern="1200">
          <a:solidFill>
            <a:schemeClr val="tx1"/>
          </a:solidFill>
          <a:latin typeface="+mn-lt"/>
          <a:ea typeface="+mn-ea"/>
          <a:cs typeface="+mn-cs"/>
        </a:defRPr>
      </a:lvl4pPr>
      <a:lvl5pPr marL="1828555" algn="l" defTabSz="914278" rtl="0" eaLnBrk="1" latinLnBrk="0" hangingPunct="1">
        <a:defRPr sz="1800" kern="1200">
          <a:solidFill>
            <a:schemeClr val="tx1"/>
          </a:solidFill>
          <a:latin typeface="+mn-lt"/>
          <a:ea typeface="+mn-ea"/>
          <a:cs typeface="+mn-cs"/>
        </a:defRPr>
      </a:lvl5pPr>
      <a:lvl6pPr marL="2285695" algn="l" defTabSz="914278" rtl="0" eaLnBrk="1" latinLnBrk="0" hangingPunct="1">
        <a:defRPr sz="1800" kern="1200">
          <a:solidFill>
            <a:schemeClr val="tx1"/>
          </a:solidFill>
          <a:latin typeface="+mn-lt"/>
          <a:ea typeface="+mn-ea"/>
          <a:cs typeface="+mn-cs"/>
        </a:defRPr>
      </a:lvl6pPr>
      <a:lvl7pPr marL="2742833" algn="l" defTabSz="914278" rtl="0" eaLnBrk="1" latinLnBrk="0" hangingPunct="1">
        <a:defRPr sz="1800" kern="1200">
          <a:solidFill>
            <a:schemeClr val="tx1"/>
          </a:solidFill>
          <a:latin typeface="+mn-lt"/>
          <a:ea typeface="+mn-ea"/>
          <a:cs typeface="+mn-cs"/>
        </a:defRPr>
      </a:lvl7pPr>
      <a:lvl8pPr marL="3199972" algn="l" defTabSz="914278" rtl="0" eaLnBrk="1" latinLnBrk="0" hangingPunct="1">
        <a:defRPr sz="1800" kern="1200">
          <a:solidFill>
            <a:schemeClr val="tx1"/>
          </a:solidFill>
          <a:latin typeface="+mn-lt"/>
          <a:ea typeface="+mn-ea"/>
          <a:cs typeface="+mn-cs"/>
        </a:defRPr>
      </a:lvl8pPr>
      <a:lvl9pPr marL="3657111" algn="l" defTabSz="9142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notesSlide" Target="../notesSlides/notesSlide7.xml"/><Relationship Id="rId4" Type="http://schemas.openxmlformats.org/officeDocument/2006/relationships/tags" Target="../tags/tag16.xml"/><Relationship Id="rId9"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2.jpeg"/><Relationship Id="rId4"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4.jpeg"/><Relationship Id="rId5" Type="http://schemas.openxmlformats.org/officeDocument/2006/relationships/image" Target="../media/image12.jpeg"/><Relationship Id="rId4"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9"/>
          <p:cNvSpPr>
            <a:spLocks/>
          </p:cNvSpPr>
          <p:nvPr/>
        </p:nvSpPr>
        <p:spPr bwMode="auto">
          <a:xfrm>
            <a:off x="8658608" y="697983"/>
            <a:ext cx="4202023" cy="1977721"/>
          </a:xfrm>
          <a:custGeom>
            <a:avLst/>
            <a:gdLst>
              <a:gd name="T0" fmla="*/ 0 w 1868"/>
              <a:gd name="T1" fmla="*/ 0 h 861"/>
              <a:gd name="T2" fmla="*/ 1868 w 1868"/>
              <a:gd name="T3" fmla="*/ 0 h 861"/>
              <a:gd name="T4" fmla="*/ 1868 w 1868"/>
              <a:gd name="T5" fmla="*/ 861 h 861"/>
              <a:gd name="T6" fmla="*/ 494 w 1868"/>
              <a:gd name="T7" fmla="*/ 861 h 861"/>
              <a:gd name="T8" fmla="*/ 0 w 1868"/>
              <a:gd name="T9" fmla="*/ 0 h 861"/>
            </a:gdLst>
            <a:ahLst/>
            <a:cxnLst>
              <a:cxn ang="0">
                <a:pos x="T0" y="T1"/>
              </a:cxn>
              <a:cxn ang="0">
                <a:pos x="T2" y="T3"/>
              </a:cxn>
              <a:cxn ang="0">
                <a:pos x="T4" y="T5"/>
              </a:cxn>
              <a:cxn ang="0">
                <a:pos x="T6" y="T7"/>
              </a:cxn>
              <a:cxn ang="0">
                <a:pos x="T8" y="T9"/>
              </a:cxn>
            </a:cxnLst>
            <a:rect l="0" t="0" r="r" b="b"/>
            <a:pathLst>
              <a:path w="1868" h="861">
                <a:moveTo>
                  <a:pt x="0" y="0"/>
                </a:moveTo>
                <a:lnTo>
                  <a:pt x="1868" y="0"/>
                </a:lnTo>
                <a:lnTo>
                  <a:pt x="1868" y="861"/>
                </a:lnTo>
                <a:lnTo>
                  <a:pt x="494" y="861"/>
                </a:lnTo>
                <a:lnTo>
                  <a:pt x="0" y="0"/>
                </a:lnTo>
                <a:close/>
              </a:path>
            </a:pathLst>
          </a:custGeom>
          <a:solidFill>
            <a:schemeClr val="accent1"/>
          </a:solidFill>
          <a:ln w="0">
            <a:noFill/>
            <a:prstDash val="solid"/>
            <a:round/>
            <a:headEnd/>
            <a:tailEnd/>
          </a:ln>
        </p:spPr>
        <p:txBody>
          <a:bodyPr vert="horz" wrap="square" lIns="128563" tIns="64281" rIns="128563" bIns="64281" numCol="1" anchor="t" anchorCtr="0" compatLnSpc="1">
            <a:prstTxWarp prst="textNoShape">
              <a:avLst/>
            </a:prstTxWarp>
          </a:bodyPr>
          <a:lstStyle/>
          <a:p>
            <a:endParaRPr lang="zh-CN" altLang="en-US"/>
          </a:p>
        </p:txBody>
      </p:sp>
      <p:sp>
        <p:nvSpPr>
          <p:cNvPr id="21" name="任意多边形 20"/>
          <p:cNvSpPr>
            <a:spLocks/>
          </p:cNvSpPr>
          <p:nvPr/>
        </p:nvSpPr>
        <p:spPr bwMode="auto">
          <a:xfrm>
            <a:off x="1" y="4554652"/>
            <a:ext cx="9138223" cy="1980017"/>
          </a:xfrm>
          <a:custGeom>
            <a:avLst/>
            <a:gdLst>
              <a:gd name="connsiteX0" fmla="*/ 9784407 w 10507307"/>
              <a:gd name="connsiteY0" fmla="*/ 858166 h 1980017"/>
              <a:gd name="connsiteX1" fmla="*/ 10507307 w 10507307"/>
              <a:gd name="connsiteY1" fmla="*/ 1980017 h 1980017"/>
              <a:gd name="connsiteX2" fmla="*/ 9138223 w 10507307"/>
              <a:gd name="connsiteY2" fmla="*/ 1980017 h 1980017"/>
              <a:gd name="connsiteX3" fmla="*/ 0 w 10507307"/>
              <a:gd name="connsiteY3" fmla="*/ 0 h 1980017"/>
              <a:gd name="connsiteX4" fmla="*/ 8031480 w 10507307"/>
              <a:gd name="connsiteY4" fmla="*/ 0 h 1980017"/>
              <a:gd name="connsiteX5" fmla="*/ 9138223 w 10507307"/>
              <a:gd name="connsiteY5" fmla="*/ 1980017 h 1980017"/>
              <a:gd name="connsiteX6" fmla="*/ 0 w 10507307"/>
              <a:gd name="connsiteY6" fmla="*/ 1980017 h 1980017"/>
              <a:gd name="connsiteX0" fmla="*/ 9784407 w 9784407"/>
              <a:gd name="connsiteY0" fmla="*/ 858166 h 1980017"/>
              <a:gd name="connsiteX1" fmla="*/ 9138223 w 9784407"/>
              <a:gd name="connsiteY1" fmla="*/ 1980017 h 1980017"/>
              <a:gd name="connsiteX2" fmla="*/ 9784407 w 9784407"/>
              <a:gd name="connsiteY2" fmla="*/ 858166 h 1980017"/>
              <a:gd name="connsiteX3" fmla="*/ 0 w 9784407"/>
              <a:gd name="connsiteY3" fmla="*/ 0 h 1980017"/>
              <a:gd name="connsiteX4" fmla="*/ 8031480 w 9784407"/>
              <a:gd name="connsiteY4" fmla="*/ 0 h 1980017"/>
              <a:gd name="connsiteX5" fmla="*/ 9138223 w 9784407"/>
              <a:gd name="connsiteY5" fmla="*/ 1980017 h 1980017"/>
              <a:gd name="connsiteX6" fmla="*/ 0 w 9784407"/>
              <a:gd name="connsiteY6" fmla="*/ 1980017 h 1980017"/>
              <a:gd name="connsiteX7" fmla="*/ 0 w 9784407"/>
              <a:gd name="connsiteY7" fmla="*/ 0 h 1980017"/>
              <a:gd name="connsiteX0" fmla="*/ 0 w 9138223"/>
              <a:gd name="connsiteY0" fmla="*/ 0 h 1980017"/>
              <a:gd name="connsiteX1" fmla="*/ 8031480 w 9138223"/>
              <a:gd name="connsiteY1" fmla="*/ 0 h 1980017"/>
              <a:gd name="connsiteX2" fmla="*/ 9138223 w 9138223"/>
              <a:gd name="connsiteY2" fmla="*/ 1980017 h 1980017"/>
              <a:gd name="connsiteX3" fmla="*/ 0 w 9138223"/>
              <a:gd name="connsiteY3" fmla="*/ 1980017 h 1980017"/>
              <a:gd name="connsiteX4" fmla="*/ 0 w 9138223"/>
              <a:gd name="connsiteY4" fmla="*/ 0 h 1980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223" h="1980017">
                <a:moveTo>
                  <a:pt x="0" y="0"/>
                </a:moveTo>
                <a:lnTo>
                  <a:pt x="8031480" y="0"/>
                </a:lnTo>
                <a:lnTo>
                  <a:pt x="9138223" y="1980017"/>
                </a:lnTo>
                <a:lnTo>
                  <a:pt x="0" y="1980017"/>
                </a:lnTo>
                <a:lnTo>
                  <a:pt x="0" y="0"/>
                </a:lnTo>
                <a:close/>
              </a:path>
            </a:pathLst>
          </a:custGeom>
          <a:solidFill>
            <a:schemeClr val="accent1"/>
          </a:solidFill>
          <a:ln w="0">
            <a:noFill/>
            <a:prstDash val="solid"/>
            <a:round/>
            <a:headEnd/>
            <a:tailEnd/>
          </a:ln>
        </p:spPr>
        <p:txBody>
          <a:bodyPr vert="horz" wrap="square" lIns="128563" tIns="64281" rIns="128563" bIns="64281" numCol="1" anchor="t" anchorCtr="0" compatLnSpc="1">
            <a:prstTxWarp prst="textNoShape">
              <a:avLst/>
            </a:prstTxWarp>
            <a:noAutofit/>
          </a:bodyPr>
          <a:lstStyle/>
          <a:p>
            <a:endParaRPr lang="zh-CN" altLang="en-US"/>
          </a:p>
        </p:txBody>
      </p:sp>
      <p:sp>
        <p:nvSpPr>
          <p:cNvPr id="17" name="Freeform 11"/>
          <p:cNvSpPr>
            <a:spLocks/>
          </p:cNvSpPr>
          <p:nvPr/>
        </p:nvSpPr>
        <p:spPr bwMode="auto">
          <a:xfrm>
            <a:off x="6240421" y="697982"/>
            <a:ext cx="4265008" cy="3711957"/>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solidFill>
            <a:schemeClr val="accent2"/>
          </a:solidFill>
          <a:ln w="0">
            <a:noFill/>
            <a:prstDash val="solid"/>
            <a:round/>
            <a:headEnd/>
            <a:tailEnd/>
          </a:ln>
        </p:spPr>
        <p:txBody>
          <a:bodyPr vert="horz" wrap="square" lIns="128563" tIns="64281" rIns="128563" bIns="64281" numCol="1" anchor="t" anchorCtr="0" compatLnSpc="1">
            <a:prstTxWarp prst="textNoShape">
              <a:avLst/>
            </a:prstTxWarp>
          </a:bodyPr>
          <a:lstStyle/>
          <a:p>
            <a:endParaRPr lang="zh-CN" altLang="en-US" dirty="0"/>
          </a:p>
        </p:txBody>
      </p:sp>
      <p:sp>
        <p:nvSpPr>
          <p:cNvPr id="10" name="矩形 259"/>
          <p:cNvSpPr>
            <a:spLocks noChangeArrowheads="1"/>
          </p:cNvSpPr>
          <p:nvPr/>
        </p:nvSpPr>
        <p:spPr bwMode="auto">
          <a:xfrm>
            <a:off x="90973" y="1436732"/>
            <a:ext cx="8280065" cy="22344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a:solidFill>
                  <a:schemeClr val="accent1"/>
                </a:solidFill>
                <a:latin typeface="Arial" panose="020B0604020202020204" pitchFamily="34" charset="0"/>
                <a:cs typeface="Arial" panose="020B0604020202020204" pitchFamily="34" charset="0"/>
              </a:rPr>
              <a:t>从舆论场看</a:t>
            </a:r>
            <a:endParaRPr lang="en-US" altLang="zh-CN" sz="6600" b="1" dirty="0">
              <a:solidFill>
                <a:schemeClr val="accent1"/>
              </a:solidFill>
              <a:latin typeface="Arial" panose="020B0604020202020204" pitchFamily="34" charset="0"/>
              <a:cs typeface="Arial" panose="020B0604020202020204" pitchFamily="34" charset="0"/>
            </a:endParaRPr>
          </a:p>
          <a:p>
            <a:pPr>
              <a:buNone/>
            </a:pPr>
            <a:r>
              <a:rPr lang="zh-CN" altLang="en-US" sz="6600" b="1" dirty="0">
                <a:solidFill>
                  <a:schemeClr val="accent1"/>
                </a:solidFill>
                <a:latin typeface="Arial" panose="020B0604020202020204" pitchFamily="34" charset="0"/>
                <a:cs typeface="Arial" panose="020B0604020202020204" pitchFamily="34" charset="0"/>
              </a:rPr>
              <a:t>新时代的中国与世界</a:t>
            </a:r>
            <a:endParaRPr lang="en-US" altLang="zh-CN" sz="6600" b="1" dirty="0">
              <a:solidFill>
                <a:schemeClr val="accent1"/>
              </a:solidFill>
              <a:latin typeface="Arial" panose="020B0604020202020204" pitchFamily="34" charset="0"/>
              <a:cs typeface="Arial" panose="020B0604020202020204" pitchFamily="34" charset="0"/>
            </a:endParaRPr>
          </a:p>
        </p:txBody>
      </p:sp>
      <p:sp>
        <p:nvSpPr>
          <p:cNvPr id="9" name="矩形 259"/>
          <p:cNvSpPr>
            <a:spLocks noChangeArrowheads="1"/>
          </p:cNvSpPr>
          <p:nvPr/>
        </p:nvSpPr>
        <p:spPr bwMode="auto">
          <a:xfrm>
            <a:off x="1552716" y="5109589"/>
            <a:ext cx="4703921" cy="12187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600" dirty="0">
                <a:solidFill>
                  <a:schemeClr val="bg1"/>
                </a:solidFill>
                <a:latin typeface="Arial" panose="020B0604020202020204" pitchFamily="34" charset="0"/>
                <a:cs typeface="Arial" panose="020B0604020202020204" pitchFamily="34" charset="0"/>
              </a:rPr>
              <a:t>马克思主义学院</a:t>
            </a:r>
            <a:endParaRPr lang="en-US" altLang="zh-CN" sz="3600" dirty="0">
              <a:solidFill>
                <a:schemeClr val="bg1"/>
              </a:solidFill>
              <a:latin typeface="Arial" panose="020B0604020202020204" pitchFamily="34" charset="0"/>
              <a:cs typeface="Arial" panose="020B0604020202020204" pitchFamily="34" charset="0"/>
            </a:endParaRPr>
          </a:p>
          <a:p>
            <a:pPr algn="ctr">
              <a:buNone/>
            </a:pPr>
            <a:r>
              <a:rPr lang="zh-CN" altLang="en-US" sz="3600" dirty="0">
                <a:solidFill>
                  <a:schemeClr val="bg1"/>
                </a:solidFill>
                <a:latin typeface="Arial" panose="020B0604020202020204" pitchFamily="34" charset="0"/>
                <a:cs typeface="Arial" panose="020B0604020202020204" pitchFamily="34" charset="0"/>
              </a:rPr>
              <a:t>刘娜娜 </a:t>
            </a:r>
            <a:endParaRPr lang="en-US" altLang="zh-CN"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798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750" fill="hold"/>
                                        <p:tgtEl>
                                          <p:spTgt spid="15"/>
                                        </p:tgtEl>
                                        <p:attrNameLst>
                                          <p:attrName>ppt_x</p:attrName>
                                        </p:attrNameLst>
                                      </p:cBhvr>
                                      <p:tavLst>
                                        <p:tav tm="0">
                                          <p:val>
                                            <p:strVal val="1+#ppt_w/2"/>
                                          </p:val>
                                        </p:tav>
                                        <p:tav tm="100000">
                                          <p:val>
                                            <p:strVal val="#ppt_x"/>
                                          </p:val>
                                        </p:tav>
                                      </p:tavLst>
                                    </p:anim>
                                    <p:anim calcmode="lin" valueType="num">
                                      <p:cBhvr additive="base">
                                        <p:cTn id="8" dur="1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750" fill="hold"/>
                                        <p:tgtEl>
                                          <p:spTgt spid="17"/>
                                        </p:tgtEl>
                                        <p:attrNameLst>
                                          <p:attrName>ppt_x</p:attrName>
                                        </p:attrNameLst>
                                      </p:cBhvr>
                                      <p:tavLst>
                                        <p:tav tm="0">
                                          <p:val>
                                            <p:strVal val="#ppt_x"/>
                                          </p:val>
                                        </p:tav>
                                        <p:tav tm="100000">
                                          <p:val>
                                            <p:strVal val="#ppt_x"/>
                                          </p:val>
                                        </p:tav>
                                      </p:tavLst>
                                    </p:anim>
                                    <p:anim calcmode="lin" valueType="num">
                                      <p:cBhvr additive="base">
                                        <p:cTn id="12" dur="1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8" accel="4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750" fill="hold"/>
                                        <p:tgtEl>
                                          <p:spTgt spid="21"/>
                                        </p:tgtEl>
                                        <p:attrNameLst>
                                          <p:attrName>ppt_x</p:attrName>
                                        </p:attrNameLst>
                                      </p:cBhvr>
                                      <p:tavLst>
                                        <p:tav tm="0">
                                          <p:val>
                                            <p:strVal val="0-#ppt_w/2"/>
                                          </p:val>
                                        </p:tav>
                                        <p:tav tm="100000">
                                          <p:val>
                                            <p:strVal val="#ppt_x"/>
                                          </p:val>
                                        </p:tav>
                                      </p:tavLst>
                                    </p:anim>
                                    <p:anim calcmode="lin" valueType="num">
                                      <p:cBhvr additive="base">
                                        <p:cTn id="16" dur="1750" fill="hold"/>
                                        <p:tgtEl>
                                          <p:spTgt spid="21"/>
                                        </p:tgtEl>
                                        <p:attrNameLst>
                                          <p:attrName>ppt_y</p:attrName>
                                        </p:attrNameLst>
                                      </p:cBhvr>
                                      <p:tavLst>
                                        <p:tav tm="0">
                                          <p:val>
                                            <p:strVal val="#ppt_y"/>
                                          </p:val>
                                        </p:tav>
                                        <p:tav tm="100000">
                                          <p:val>
                                            <p:strVal val="#ppt_y"/>
                                          </p:val>
                                        </p:tav>
                                      </p:tavLst>
                                    </p:anim>
                                  </p:childTnLst>
                                </p:cTn>
                              </p:par>
                              <p:par>
                                <p:cTn id="17" presetID="41" presetClass="entr" presetSubtype="0" fill="hold" grpId="0" nodeType="with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par>
                                <p:cTn id="24" presetID="26" presetClass="emph" presetSubtype="0" fill="hold" grpId="1" nodeType="withEffect">
                                  <p:stCondLst>
                                    <p:cond delay="0"/>
                                  </p:stCondLst>
                                  <p:iterate type="lt">
                                    <p:tmPct val="0"/>
                                  </p:iterate>
                                  <p:childTnLst>
                                    <p:animEffect transition="out" filter="fade">
                                      <p:cBhvr>
                                        <p:cTn id="25" dur="500" tmFilter="0, 0; .2, .5; .8, .5; 1, 0"/>
                                        <p:tgtEl>
                                          <p:spTgt spid="10"/>
                                        </p:tgtEl>
                                      </p:cBhvr>
                                    </p:animEffect>
                                    <p:animScale>
                                      <p:cBhvr>
                                        <p:cTn id="26" dur="250" autoRev="1" fill="hold"/>
                                        <p:tgtEl>
                                          <p:spTgt spid="10"/>
                                        </p:tgtEl>
                                      </p:cBhvr>
                                      <p:by x="105000" y="105000"/>
                                    </p:animScale>
                                  </p:childTnLst>
                                </p:cTn>
                              </p:par>
                              <p:par>
                                <p:cTn id="27" presetID="41" presetClass="entr" presetSubtype="0" fill="hold" grpId="0" nodeType="with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9"/>
                                        </p:tgtEl>
                                      </p:cBhvr>
                                    </p:animEffect>
                                  </p:childTnLst>
                                </p:cTn>
                              </p:par>
                              <p:par>
                                <p:cTn id="34" presetID="26" presetClass="emph" presetSubtype="0" fill="hold" grpId="1" nodeType="withEffect">
                                  <p:stCondLst>
                                    <p:cond delay="0"/>
                                  </p:stCondLst>
                                  <p:iterate type="lt">
                                    <p:tmPct val="0"/>
                                  </p:iterate>
                                  <p:childTnLst>
                                    <p:animEffect transition="out" filter="fade">
                                      <p:cBhvr>
                                        <p:cTn id="35" dur="500" tmFilter="0, 0; .2, .5; .8, .5; 1, 0"/>
                                        <p:tgtEl>
                                          <p:spTgt spid="9"/>
                                        </p:tgtEl>
                                      </p:cBhvr>
                                    </p:animEffect>
                                    <p:animScale>
                                      <p:cBhvr>
                                        <p:cTn id="36"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17" grpId="0" animBg="1"/>
      <p:bldP spid="10" grpId="0"/>
      <p:bldP spid="10" grpId="1"/>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Autofit/>
          </a:bodyPr>
          <a:lstStyle/>
          <a:p>
            <a:r>
              <a:rPr lang="zh-CN" altLang="en-US" sz="3600" dirty="0">
                <a:solidFill>
                  <a:schemeClr val="accent1"/>
                </a:solidFill>
                <a:latin typeface="微软雅黑" pitchFamily="34" charset="-122"/>
                <a:ea typeface="微软雅黑" pitchFamily="34" charset="-122"/>
              </a:rPr>
              <a:t>大变局和你我的关系？</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71" y="880021"/>
            <a:ext cx="12566418" cy="617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3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p:cNvGrpSpPr/>
          <p:nvPr/>
        </p:nvGrpSpPr>
        <p:grpSpPr>
          <a:xfrm>
            <a:off x="7040872" y="3507337"/>
            <a:ext cx="626459" cy="626459"/>
            <a:chOff x="6006611" y="4240036"/>
            <a:chExt cx="684000" cy="684000"/>
          </a:xfrm>
        </p:grpSpPr>
        <p:sp>
          <p:nvSpPr>
            <p:cNvPr id="119"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Oval 126"/>
            <p:cNvSpPr/>
            <p:nvPr/>
          </p:nvSpPr>
          <p:spPr>
            <a:xfrm>
              <a:off x="6006611" y="4240036"/>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2" name="Group 131"/>
          <p:cNvGrpSpPr/>
          <p:nvPr/>
        </p:nvGrpSpPr>
        <p:grpSpPr>
          <a:xfrm>
            <a:off x="9416276" y="3507337"/>
            <a:ext cx="626459" cy="626459"/>
            <a:chOff x="8794034" y="4283578"/>
            <a:chExt cx="684000" cy="684000"/>
          </a:xfrm>
        </p:grpSpPr>
        <p:sp>
          <p:nvSpPr>
            <p:cNvPr id="118"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Oval 127"/>
            <p:cNvSpPr/>
            <p:nvPr/>
          </p:nvSpPr>
          <p:spPr>
            <a:xfrm>
              <a:off x="8794034" y="4283578"/>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119807" y="232625"/>
            <a:ext cx="1233975" cy="1003786"/>
            <a:chOff x="959315" y="2659356"/>
            <a:chExt cx="1233975" cy="1003786"/>
          </a:xfrm>
        </p:grpSpPr>
        <p:grpSp>
          <p:nvGrpSpPr>
            <p:cNvPr id="130" name="Group 129"/>
            <p:cNvGrpSpPr/>
            <p:nvPr/>
          </p:nvGrpSpPr>
          <p:grpSpPr>
            <a:xfrm>
              <a:off x="959315" y="3036683"/>
              <a:ext cx="626459" cy="626459"/>
              <a:chOff x="3401741" y="4254550"/>
              <a:chExt cx="684000" cy="684000"/>
            </a:xfrm>
          </p:grpSpPr>
          <p:sp>
            <p:nvSpPr>
              <p:cNvPr id="120"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TextBox 16"/>
            <p:cNvSpPr txBox="1"/>
            <p:nvPr/>
          </p:nvSpPr>
          <p:spPr>
            <a:xfrm>
              <a:off x="2193225" y="2659356"/>
              <a:ext cx="65" cy="830997"/>
            </a:xfrm>
            <a:prstGeom prst="rect">
              <a:avLst/>
            </a:prstGeom>
            <a:noFill/>
          </p:spPr>
          <p:txBody>
            <a:bodyPr wrap="none" lIns="0" tIns="0" rIns="0" bIns="0" rtlCol="0">
              <a:spAutoFit/>
            </a:bodyPr>
            <a:lstStyle/>
            <a:p>
              <a:pPr>
                <a:lnSpc>
                  <a:spcPct val="150000"/>
                </a:lnSpc>
              </a:pP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p:cNvGrpSpPr/>
          <p:nvPr/>
        </p:nvGrpSpPr>
        <p:grpSpPr>
          <a:xfrm>
            <a:off x="1467071" y="1256135"/>
            <a:ext cx="10804913" cy="952379"/>
            <a:chOff x="329645" y="1749150"/>
            <a:chExt cx="10804913" cy="952379"/>
          </a:xfrm>
        </p:grpSpPr>
        <p:cxnSp>
          <p:nvCxnSpPr>
            <p:cNvPr id="16" name="直接连接符 15"/>
            <p:cNvCxnSpPr/>
            <p:nvPr/>
          </p:nvCxnSpPr>
          <p:spPr>
            <a:xfrm flipV="1">
              <a:off x="1538802" y="2623347"/>
              <a:ext cx="9404371" cy="299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563464" y="1871396"/>
              <a:ext cx="9571094" cy="707886"/>
            </a:xfrm>
            <a:prstGeom prst="rect">
              <a:avLst/>
            </a:prstGeom>
            <a:noFill/>
          </p:spPr>
          <p:txBody>
            <a:bodyPr wrap="square">
              <a:spAutoFit/>
            </a:bodyPr>
            <a:lstStyle/>
            <a:p>
              <a:r>
                <a:rPr lang="zh-CN" altLang="en-US" sz="4000" b="1" dirty="0">
                  <a:latin typeface="微软雅黑" pitchFamily="34" charset="-122"/>
                  <a:ea typeface="微软雅黑" pitchFamily="34" charset="-122"/>
                </a:rPr>
                <a:t>纪念抗美援朝</a:t>
              </a:r>
              <a:r>
                <a:rPr lang="en-US" altLang="zh-CN" sz="4000" b="1" dirty="0">
                  <a:latin typeface="微软雅黑" pitchFamily="34" charset="-122"/>
                  <a:ea typeface="微软雅黑" pitchFamily="34" charset="-122"/>
                </a:rPr>
                <a:t>70</a:t>
              </a:r>
              <a:r>
                <a:rPr lang="zh-CN" altLang="en-US" sz="4000" b="1" dirty="0">
                  <a:latin typeface="微软雅黑" pitchFamily="34" charset="-122"/>
                  <a:ea typeface="微软雅黑" pitchFamily="34" charset="-122"/>
                </a:rPr>
                <a:t>周年的国外舆论关注</a:t>
              </a:r>
            </a:p>
          </p:txBody>
        </p:sp>
        <p:sp>
          <p:nvSpPr>
            <p:cNvPr id="22" name="椭圆 21"/>
            <p:cNvSpPr/>
            <p:nvPr/>
          </p:nvSpPr>
          <p:spPr>
            <a:xfrm>
              <a:off x="329645" y="1749150"/>
              <a:ext cx="966047" cy="952379"/>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8583" tIns="64291" rIns="128583" bIns="64291" rtlCol="0" anchor="ctr"/>
            <a:lstStyle/>
            <a:p>
              <a:pPr lvl="0" algn="ctr"/>
              <a:r>
                <a:rPr lang="zh-CN" altLang="en-US" sz="4400" b="1" dirty="0">
                  <a:solidFill>
                    <a:schemeClr val="tx1"/>
                  </a:solidFill>
                  <a:latin typeface="微软雅黑" pitchFamily="34" charset="-122"/>
                  <a:ea typeface="微软雅黑" pitchFamily="34" charset="-122"/>
                </a:rPr>
                <a:t>二</a:t>
              </a:r>
            </a:p>
          </p:txBody>
        </p:sp>
      </p:grpSp>
      <p:pic>
        <p:nvPicPr>
          <p:cNvPr id="4" name="图片 3" descr="文本&#10;&#10;描述已自动生成">
            <a:extLst>
              <a:ext uri="{FF2B5EF4-FFF2-40B4-BE49-F238E27FC236}">
                <a16:creationId xmlns:a16="http://schemas.microsoft.com/office/drawing/2014/main" id="{632270FC-64FE-42B0-9ECC-5BE5575A4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847" y="2608213"/>
            <a:ext cx="10083800" cy="4216400"/>
          </a:xfrm>
          <a:prstGeom prst="rect">
            <a:avLst/>
          </a:prstGeom>
        </p:spPr>
      </p:pic>
    </p:spTree>
    <p:extLst>
      <p:ext uri="{BB962C8B-B14F-4D97-AF65-F5344CB8AC3E}">
        <p14:creationId xmlns:p14="http://schemas.microsoft.com/office/powerpoint/2010/main" val="16605306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380703" y="952029"/>
            <a:ext cx="4143101"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Rectangle 2"/>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sz="9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br>
            <a:endParaRPr kumimoji="0" lang="zh-CN" sz="900" b="0" i="0" u="none" strike="noStrike" cap="none" normalizeH="0" baseline="0" dirty="0">
              <a:ln>
                <a:noFill/>
              </a:ln>
              <a:solidFill>
                <a:srgbClr val="333333"/>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884759" y="1528093"/>
            <a:ext cx="10631024" cy="5008230"/>
          </a:xfrm>
          <a:prstGeom prst="rect">
            <a:avLst/>
          </a:prstGeom>
          <a:noFill/>
        </p:spPr>
        <p:txBody>
          <a:bodyPr wrap="square" rtlCol="0">
            <a:spAutoFit/>
          </a:bodyPr>
          <a:lstStyle/>
          <a:p>
            <a:pPr>
              <a:lnSpc>
                <a:spcPct val="150000"/>
              </a:lnSpc>
            </a:pPr>
            <a:r>
              <a:rPr lang="en-US" altLang="zh-CN" sz="2400" b="1" dirty="0">
                <a:latin typeface="楷体" panose="02010609060101010101" pitchFamily="49" charset="-122"/>
                <a:ea typeface="楷体" panose="02010609060101010101" pitchFamily="49" charset="-122"/>
                <a:cs typeface="Times New Roman" panose="02020603050405020304" pitchFamily="18" charset="0"/>
              </a:rPr>
              <a:t>1950</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年</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6</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月</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25</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日朝鲜战争爆发 </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7</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月</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7</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日，联合国安理会通过第</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84</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号决议，派遣“联合国军”支援韩国抵御朝鲜的进攻。</a:t>
            </a:r>
            <a:r>
              <a:rPr lang="en-US" altLang="zh-CN"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8</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月中旬，朝鲜人民军将韩军驱至釜山一隅，攻占了韩国</a:t>
            </a:r>
            <a:r>
              <a:rPr lang="en-US" altLang="zh-CN"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90%</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的土地</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9</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月</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15</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日，以</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美军</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为主的</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联合国军</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（美国、英国、法国、加拿大、澳大利亚、新西兰、荷兰、比利时、卢森堡、希腊、土耳其、哥伦比亚、泰国、菲律宾、南非、埃塞俄比亚）在仁川登陆，开始大规模反攻。</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10</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月</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25</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日，中国人民志愿军应朝鲜请求赴朝，与朝鲜人民军并肩作战，经过历次战役最终将战线稳定在</a:t>
            </a:r>
            <a:r>
              <a:rPr lang="en-US" altLang="zh-CN"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38</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线</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一带。</a:t>
            </a:r>
          </a:p>
          <a:p>
            <a:pPr>
              <a:lnSpc>
                <a:spcPct val="150000"/>
              </a:lnSpc>
            </a:pPr>
            <a:r>
              <a:rPr lang="en-US" altLang="zh-CN" sz="2400" b="1" dirty="0">
                <a:latin typeface="楷体" panose="02010609060101010101" pitchFamily="49" charset="-122"/>
                <a:ea typeface="楷体" panose="02010609060101010101" pitchFamily="49" charset="-122"/>
                <a:cs typeface="Times New Roman" panose="02020603050405020304" pitchFamily="18" charset="0"/>
              </a:rPr>
              <a:t>1951</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年</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7</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月</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10</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日，中华人民共和国和朝鲜方面与“联合国军”的美国代表开始停战谈判，经过多次谈判后，终于在</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1953</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年</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7</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月</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27</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日签署</a:t>
            </a:r>
            <a:r>
              <a:rPr lang="en-US" altLang="zh-CN"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朝鲜停战协定</a:t>
            </a:r>
            <a:r>
              <a:rPr lang="en-US" altLang="zh-CN"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705244310"/>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sz="9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br>
            <a:endParaRPr kumimoji="0" lang="zh-CN" sz="900" b="0" i="0" u="none" strike="noStrike" cap="none" normalizeH="0" baseline="0" dirty="0">
              <a:ln>
                <a:noFill/>
              </a:ln>
              <a:solidFill>
                <a:srgbClr val="333333"/>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181906" y="375965"/>
            <a:ext cx="6120549" cy="6035563"/>
          </a:xfrm>
          <a:prstGeom prst="rect">
            <a:avLst/>
          </a:prstGeom>
          <a:noFill/>
        </p:spPr>
        <p:txBody>
          <a:bodyPr wrap="square" rtlCol="0">
            <a:spAutoFit/>
          </a:bodyPr>
          <a:lstStyle/>
          <a:p>
            <a:pPr>
              <a:lnSpc>
                <a:spcPct val="150000"/>
              </a:lnSpc>
            </a:pPr>
            <a:r>
              <a:rPr lang="en-US" altLang="zh-CN" sz="2000" b="1" dirty="0">
                <a:latin typeface="楷体" panose="02010609060101010101" pitchFamily="49" charset="-122"/>
                <a:ea typeface="楷体" panose="02010609060101010101" pitchFamily="49" charset="-122"/>
                <a:cs typeface="Times New Roman" panose="02020603050405020304" pitchFamily="18" charset="0"/>
              </a:rPr>
              <a:t>1950</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年</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6</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月</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25</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日朝鲜战争爆发 </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7</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月</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7</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日，联合国安理会通过第</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84</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号决议，</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派遣“联合国军”</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支援韩国抵御朝鲜的进攻。</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8</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月中旬，朝鲜人民军将韩军驱至釜山一隅，攻占了韩国</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90%</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的土地。</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9</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月</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15</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日，以美军为主的联合国军（美国、英国、法国、加拿大、澳大利亚、新西兰、荷兰、比利时、卢森堡、希腊、土耳其、哥伦比亚、泰国、菲律宾、南非、埃塞俄比亚）在仁川登陆，开始大规模反攻。</a:t>
            </a:r>
            <a:r>
              <a:rPr lang="en-US" altLang="zh-CN"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10</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月</a:t>
            </a:r>
            <a:r>
              <a:rPr lang="en-US" altLang="zh-CN"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25</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日，</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中国人民志愿军</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应朝鲜请求赴朝</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与朝鲜人民军并肩作战</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，经过历次战役最终将战线稳定在</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38</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线一带。</a:t>
            </a:r>
          </a:p>
          <a:p>
            <a:pPr>
              <a:lnSpc>
                <a:spcPct val="150000"/>
              </a:lnSpc>
            </a:pPr>
            <a:r>
              <a:rPr lang="en-US" altLang="zh-CN"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1951</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年</a:t>
            </a:r>
            <a:r>
              <a:rPr lang="en-US" altLang="zh-CN"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7</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月</a:t>
            </a:r>
            <a:r>
              <a:rPr lang="en-US" altLang="zh-CN"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10</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日</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，中华人民共和国和朝鲜方面与“联合国军”的美国代表开始停战谈判，经过多次谈判后，终于在</a:t>
            </a:r>
            <a:r>
              <a:rPr lang="en-US" altLang="zh-CN"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1953</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年</a:t>
            </a:r>
            <a:r>
              <a:rPr lang="en-US" altLang="zh-CN"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7</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月</a:t>
            </a:r>
            <a:r>
              <a:rPr lang="en-US" altLang="zh-CN"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27</a:t>
            </a:r>
            <a:r>
              <a:rPr lang="zh-CN" altLang="en-US" sz="2000" b="1" dirty="0">
                <a:highlight>
                  <a:srgbClr val="FFFF00"/>
                </a:highlight>
                <a:latin typeface="楷体" panose="02010609060101010101" pitchFamily="49" charset="-122"/>
                <a:ea typeface="楷体" panose="02010609060101010101" pitchFamily="49" charset="-122"/>
                <a:cs typeface="Times New Roman" panose="02020603050405020304" pitchFamily="18" charset="0"/>
              </a:rPr>
              <a:t>日</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签署</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朝鲜停战协定</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a:t>
            </a:r>
          </a:p>
        </p:txBody>
      </p:sp>
      <p:sp>
        <p:nvSpPr>
          <p:cNvPr id="2" name="文本框 1">
            <a:extLst>
              <a:ext uri="{FF2B5EF4-FFF2-40B4-BE49-F238E27FC236}">
                <a16:creationId xmlns:a16="http://schemas.microsoft.com/office/drawing/2014/main" id="{AEDD187F-C1EB-024C-8DF7-9ADD3256658F}"/>
              </a:ext>
            </a:extLst>
          </p:cNvPr>
          <p:cNvSpPr txBox="1"/>
          <p:nvPr/>
        </p:nvSpPr>
        <p:spPr>
          <a:xfrm>
            <a:off x="6423382" y="2561383"/>
            <a:ext cx="6437379" cy="584775"/>
          </a:xfrm>
          <a:prstGeom prst="rect">
            <a:avLst/>
          </a:prstGeom>
          <a:solidFill>
            <a:schemeClr val="accent2"/>
          </a:solidFill>
        </p:spPr>
        <p:txBody>
          <a:bodyPr wrap="square" rtlCol="0">
            <a:spAutoFit/>
          </a:bodyPr>
          <a:lstStyle/>
          <a:p>
            <a:r>
              <a:rPr kumimoji="1" lang="zh-CN" altLang="en-US" sz="3200" dirty="0">
                <a:solidFill>
                  <a:schemeClr val="bg1"/>
                </a:solidFill>
                <a:latin typeface="KaiTi" panose="02010609060101010101" pitchFamily="49" charset="-122"/>
                <a:ea typeface="KaiTi" panose="02010609060101010101" pitchFamily="49" charset="-122"/>
              </a:rPr>
              <a:t>应朝鲜请求赴朝这个说明重要吗？</a:t>
            </a:r>
          </a:p>
        </p:txBody>
      </p:sp>
      <p:sp>
        <p:nvSpPr>
          <p:cNvPr id="9" name="文本框 8">
            <a:extLst>
              <a:ext uri="{FF2B5EF4-FFF2-40B4-BE49-F238E27FC236}">
                <a16:creationId xmlns:a16="http://schemas.microsoft.com/office/drawing/2014/main" id="{2C15596B-7DC1-EB4A-A94A-0A1534E5BB2F}"/>
              </a:ext>
            </a:extLst>
          </p:cNvPr>
          <p:cNvSpPr txBox="1"/>
          <p:nvPr/>
        </p:nvSpPr>
        <p:spPr>
          <a:xfrm>
            <a:off x="6421371" y="591989"/>
            <a:ext cx="6437379" cy="1077218"/>
          </a:xfrm>
          <a:prstGeom prst="rect">
            <a:avLst/>
          </a:prstGeom>
          <a:solidFill>
            <a:schemeClr val="accent2"/>
          </a:solidFill>
        </p:spPr>
        <p:txBody>
          <a:bodyPr wrap="square" rtlCol="0">
            <a:spAutoFit/>
          </a:bodyPr>
          <a:lstStyle/>
          <a:p>
            <a:r>
              <a:rPr kumimoji="1" lang="zh-CN" altLang="en-US" sz="3200" dirty="0">
                <a:solidFill>
                  <a:schemeClr val="bg1"/>
                </a:solidFill>
                <a:latin typeface="KaiTi" panose="02010609060101010101" pitchFamily="49" charset="-122"/>
                <a:ea typeface="KaiTi" panose="02010609060101010101" pitchFamily="49" charset="-122"/>
              </a:rPr>
              <a:t>苏联为什么没有反对组建“联合国军”？</a:t>
            </a:r>
          </a:p>
        </p:txBody>
      </p:sp>
      <p:sp>
        <p:nvSpPr>
          <p:cNvPr id="10" name="文本框 9">
            <a:extLst>
              <a:ext uri="{FF2B5EF4-FFF2-40B4-BE49-F238E27FC236}">
                <a16:creationId xmlns:a16="http://schemas.microsoft.com/office/drawing/2014/main" id="{17184322-265D-EE4F-8E52-CAFAE06F7CFA}"/>
              </a:ext>
            </a:extLst>
          </p:cNvPr>
          <p:cNvSpPr txBox="1"/>
          <p:nvPr/>
        </p:nvSpPr>
        <p:spPr>
          <a:xfrm>
            <a:off x="6412654" y="5334310"/>
            <a:ext cx="6437379" cy="1077218"/>
          </a:xfrm>
          <a:prstGeom prst="rect">
            <a:avLst/>
          </a:prstGeom>
          <a:solidFill>
            <a:schemeClr val="accent2"/>
          </a:solidFill>
        </p:spPr>
        <p:txBody>
          <a:bodyPr wrap="square" rtlCol="0">
            <a:spAutoFit/>
          </a:bodyPr>
          <a:lstStyle/>
          <a:p>
            <a:r>
              <a:rPr kumimoji="1" lang="en-US" altLang="zh-CN" sz="3200" dirty="0">
                <a:solidFill>
                  <a:schemeClr val="bg1"/>
                </a:solidFill>
                <a:latin typeface="KaiTi" panose="02010609060101010101" pitchFamily="49" charset="-122"/>
                <a:ea typeface="KaiTi" panose="02010609060101010101" pitchFamily="49" charset="-122"/>
              </a:rPr>
              <a:t>1951</a:t>
            </a:r>
            <a:r>
              <a:rPr kumimoji="1" lang="zh-CN" altLang="en-US" sz="3200" dirty="0">
                <a:solidFill>
                  <a:schemeClr val="bg1"/>
                </a:solidFill>
                <a:latin typeface="KaiTi" panose="02010609060101010101" pitchFamily="49" charset="-122"/>
                <a:ea typeface="KaiTi" panose="02010609060101010101" pitchFamily="49" charset="-122"/>
              </a:rPr>
              <a:t>年开始停战谈判，</a:t>
            </a:r>
            <a:r>
              <a:rPr kumimoji="1" lang="en-US" altLang="zh-CN" sz="3200" dirty="0">
                <a:solidFill>
                  <a:schemeClr val="bg1"/>
                </a:solidFill>
                <a:latin typeface="KaiTi" panose="02010609060101010101" pitchFamily="49" charset="-122"/>
                <a:ea typeface="KaiTi" panose="02010609060101010101" pitchFamily="49" charset="-122"/>
              </a:rPr>
              <a:t>1953</a:t>
            </a:r>
            <a:r>
              <a:rPr kumimoji="1" lang="zh-CN" altLang="en-US" sz="3200" dirty="0">
                <a:solidFill>
                  <a:schemeClr val="bg1"/>
                </a:solidFill>
                <a:latin typeface="KaiTi" panose="02010609060101010101" pitchFamily="49" charset="-122"/>
                <a:ea typeface="KaiTi" panose="02010609060101010101" pitchFamily="49" charset="-122"/>
              </a:rPr>
              <a:t>年签署停战协定，中间发生了什么？</a:t>
            </a:r>
          </a:p>
        </p:txBody>
      </p:sp>
      <p:sp>
        <p:nvSpPr>
          <p:cNvPr id="11" name="文本框 10">
            <a:extLst>
              <a:ext uri="{FF2B5EF4-FFF2-40B4-BE49-F238E27FC236}">
                <a16:creationId xmlns:a16="http://schemas.microsoft.com/office/drawing/2014/main" id="{BD6A945F-E8CE-0544-BE9C-63EE002A556F}"/>
              </a:ext>
            </a:extLst>
          </p:cNvPr>
          <p:cNvSpPr txBox="1"/>
          <p:nvPr/>
        </p:nvSpPr>
        <p:spPr>
          <a:xfrm>
            <a:off x="6429374" y="3977383"/>
            <a:ext cx="6437379" cy="584775"/>
          </a:xfrm>
          <a:prstGeom prst="rect">
            <a:avLst/>
          </a:prstGeom>
          <a:solidFill>
            <a:schemeClr val="accent2"/>
          </a:solidFill>
        </p:spPr>
        <p:txBody>
          <a:bodyPr wrap="square" rtlCol="0">
            <a:spAutoFit/>
          </a:bodyPr>
          <a:lstStyle/>
          <a:p>
            <a:r>
              <a:rPr kumimoji="1" lang="zh-CN" altLang="en-US" sz="3200" dirty="0">
                <a:solidFill>
                  <a:schemeClr val="bg1"/>
                </a:solidFill>
                <a:latin typeface="KaiTi" panose="02010609060101010101" pitchFamily="49" charset="-122"/>
                <a:ea typeface="KaiTi" panose="02010609060101010101" pitchFamily="49" charset="-122"/>
              </a:rPr>
              <a:t>志愿军入朝时，苏联为什么不参战？</a:t>
            </a:r>
          </a:p>
        </p:txBody>
      </p:sp>
    </p:spTree>
    <p:custDataLst>
      <p:tags r:id="rId1"/>
    </p:custDataLst>
    <p:extLst>
      <p:ext uri="{BB962C8B-B14F-4D97-AF65-F5344CB8AC3E}">
        <p14:creationId xmlns:p14="http://schemas.microsoft.com/office/powerpoint/2010/main" val="39591569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B52F46A-1514-E742-B005-C1458C61C4A5}"/>
              </a:ext>
            </a:extLst>
          </p:cNvPr>
          <p:cNvSpPr txBox="1"/>
          <p:nvPr/>
        </p:nvSpPr>
        <p:spPr>
          <a:xfrm>
            <a:off x="359024" y="3155599"/>
            <a:ext cx="6437379" cy="584775"/>
          </a:xfrm>
          <a:prstGeom prst="rect">
            <a:avLst/>
          </a:prstGeom>
          <a:solidFill>
            <a:schemeClr val="accent2"/>
          </a:solidFill>
        </p:spPr>
        <p:txBody>
          <a:bodyPr wrap="square" rtlCol="0">
            <a:spAutoFit/>
          </a:bodyPr>
          <a:lstStyle/>
          <a:p>
            <a:r>
              <a:rPr kumimoji="1" lang="zh-CN" altLang="en-US" sz="3200" dirty="0">
                <a:solidFill>
                  <a:schemeClr val="bg1"/>
                </a:solidFill>
                <a:latin typeface="KaiTi" panose="02010609060101010101" pitchFamily="49" charset="-122"/>
                <a:ea typeface="KaiTi" panose="02010609060101010101" pitchFamily="49" charset="-122"/>
              </a:rPr>
              <a:t>应朝鲜请求赴朝这个说明重要吗？</a:t>
            </a:r>
          </a:p>
        </p:txBody>
      </p:sp>
      <p:pic>
        <p:nvPicPr>
          <p:cNvPr id="8" name="图片 7" descr="文本&#10;&#10;描述已自动生成">
            <a:extLst>
              <a:ext uri="{FF2B5EF4-FFF2-40B4-BE49-F238E27FC236}">
                <a16:creationId xmlns:a16="http://schemas.microsoft.com/office/drawing/2014/main" id="{1333AB4A-E70C-4EC2-863E-D395C72BA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7567" y="87933"/>
            <a:ext cx="4313335" cy="7232650"/>
          </a:xfrm>
          <a:prstGeom prst="rect">
            <a:avLst/>
          </a:prstGeom>
        </p:spPr>
      </p:pic>
    </p:spTree>
    <p:extLst>
      <p:ext uri="{BB962C8B-B14F-4D97-AF65-F5344CB8AC3E}">
        <p14:creationId xmlns:p14="http://schemas.microsoft.com/office/powerpoint/2010/main" val="236620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B52F46A-1514-E742-B005-C1458C61C4A5}"/>
              </a:ext>
            </a:extLst>
          </p:cNvPr>
          <p:cNvSpPr txBox="1"/>
          <p:nvPr/>
        </p:nvSpPr>
        <p:spPr>
          <a:xfrm>
            <a:off x="236687" y="303957"/>
            <a:ext cx="6437379" cy="584775"/>
          </a:xfrm>
          <a:prstGeom prst="rect">
            <a:avLst/>
          </a:prstGeom>
          <a:solidFill>
            <a:schemeClr val="accent2"/>
          </a:solidFill>
        </p:spPr>
        <p:txBody>
          <a:bodyPr wrap="square" rtlCol="0">
            <a:spAutoFit/>
          </a:bodyPr>
          <a:lstStyle/>
          <a:p>
            <a:r>
              <a:rPr kumimoji="1" lang="zh-CN" altLang="en-US" sz="3200" dirty="0">
                <a:solidFill>
                  <a:schemeClr val="bg1"/>
                </a:solidFill>
                <a:latin typeface="KaiTi" panose="02010609060101010101" pitchFamily="49" charset="-122"/>
                <a:ea typeface="KaiTi" panose="02010609060101010101" pitchFamily="49" charset="-122"/>
              </a:rPr>
              <a:t>应朝鲜请求赴朝这个说明重要吗？</a:t>
            </a:r>
          </a:p>
        </p:txBody>
      </p:sp>
      <p:sp>
        <p:nvSpPr>
          <p:cNvPr id="6" name="文本框 5">
            <a:extLst>
              <a:ext uri="{FF2B5EF4-FFF2-40B4-BE49-F238E27FC236}">
                <a16:creationId xmlns:a16="http://schemas.microsoft.com/office/drawing/2014/main" id="{2912BF78-907F-2B45-A2D9-5FE7CD199C28}"/>
              </a:ext>
            </a:extLst>
          </p:cNvPr>
          <p:cNvSpPr txBox="1"/>
          <p:nvPr/>
        </p:nvSpPr>
        <p:spPr>
          <a:xfrm>
            <a:off x="697402" y="1816125"/>
            <a:ext cx="11953328" cy="1569660"/>
          </a:xfrm>
          <a:prstGeom prst="rect">
            <a:avLst/>
          </a:prstGeom>
          <a:noFill/>
        </p:spPr>
        <p:txBody>
          <a:bodyPr wrap="square" rtlCol="0">
            <a:spAutoFit/>
          </a:bodyPr>
          <a:lstStyle/>
          <a:p>
            <a:r>
              <a:rPr kumimoji="1" lang="zh-CN" altLang="en-US" sz="3200" dirty="0"/>
              <a:t>“</a:t>
            </a:r>
            <a:r>
              <a:rPr kumimoji="1" lang="zh-CN" altLang="en-US" sz="3200" b="1" dirty="0">
                <a:solidFill>
                  <a:srgbClr val="FF0000"/>
                </a:solidFill>
                <a:latin typeface="Microsoft YaHei" panose="020B0503020204020204" pitchFamily="34" charset="-122"/>
                <a:ea typeface="Microsoft YaHei" panose="020B0503020204020204" pitchFamily="34" charset="-122"/>
              </a:rPr>
              <a:t>这是以正义之师行正义之举。</a:t>
            </a:r>
            <a:r>
              <a:rPr kumimoji="1" lang="zh-CN" altLang="en-US" sz="3200" dirty="0"/>
              <a:t>”</a:t>
            </a:r>
            <a:endParaRPr kumimoji="1" lang="en-US" altLang="zh-CN" sz="3200" dirty="0"/>
          </a:p>
          <a:p>
            <a:r>
              <a:rPr kumimoji="1" lang="en-US" altLang="zh-CN" sz="3200" dirty="0">
                <a:latin typeface="KaiTi" panose="02010609060101010101" pitchFamily="49" charset="-122"/>
                <a:ea typeface="KaiTi" panose="02010609060101010101" pitchFamily="49" charset="-122"/>
              </a:rPr>
              <a:t>——</a:t>
            </a:r>
            <a:r>
              <a:rPr kumimoji="1" lang="zh-CN" altLang="en-US" sz="3200" dirty="0">
                <a:latin typeface="KaiTi" panose="02010609060101010101" pitchFamily="49" charset="-122"/>
                <a:ea typeface="KaiTi" panose="02010609060101010101" pitchFamily="49" charset="-122"/>
              </a:rPr>
              <a:t>习近平，</a:t>
            </a:r>
            <a:r>
              <a:rPr kumimoji="1" lang="en-US" altLang="zh-CN" sz="3200" dirty="0">
                <a:latin typeface="KaiTi" panose="02010609060101010101" pitchFamily="49" charset="-122"/>
                <a:ea typeface="KaiTi" panose="02010609060101010101" pitchFamily="49" charset="-122"/>
              </a:rPr>
              <a:t>《</a:t>
            </a:r>
            <a:r>
              <a:rPr kumimoji="1" lang="zh-CN" altLang="en-US" sz="3200" dirty="0">
                <a:latin typeface="KaiTi" panose="02010609060101010101" pitchFamily="49" charset="-122"/>
                <a:ea typeface="KaiTi" panose="02010609060101010101" pitchFamily="49" charset="-122"/>
              </a:rPr>
              <a:t>在纪念中国人民志愿军抗美援朝出国作战</a:t>
            </a:r>
            <a:r>
              <a:rPr kumimoji="1" lang="en-US" altLang="zh-CN" sz="3200" dirty="0">
                <a:latin typeface="KaiTi" panose="02010609060101010101" pitchFamily="49" charset="-122"/>
                <a:ea typeface="KaiTi" panose="02010609060101010101" pitchFamily="49" charset="-122"/>
              </a:rPr>
              <a:t>70</a:t>
            </a:r>
            <a:r>
              <a:rPr kumimoji="1" lang="zh-CN" altLang="en-US" sz="3200" dirty="0">
                <a:latin typeface="KaiTi" panose="02010609060101010101" pitchFamily="49" charset="-122"/>
                <a:ea typeface="KaiTi" panose="02010609060101010101" pitchFamily="49" charset="-122"/>
              </a:rPr>
              <a:t>周年大会上的讲话</a:t>
            </a:r>
            <a:r>
              <a:rPr kumimoji="1" lang="en-US" altLang="zh-CN" sz="3200" dirty="0">
                <a:latin typeface="KaiTi" panose="02010609060101010101" pitchFamily="49" charset="-122"/>
                <a:ea typeface="KaiTi" panose="02010609060101010101" pitchFamily="49" charset="-122"/>
              </a:rPr>
              <a:t>》</a:t>
            </a:r>
            <a:r>
              <a:rPr kumimoji="1" lang="zh-CN" altLang="en-US" sz="3200" dirty="0">
                <a:latin typeface="KaiTi" panose="02010609060101010101" pitchFamily="49" charset="-122"/>
                <a:ea typeface="KaiTi" panose="02010609060101010101" pitchFamily="49" charset="-122"/>
              </a:rPr>
              <a:t>，</a:t>
            </a:r>
            <a:r>
              <a:rPr kumimoji="1" lang="en-US" altLang="zh-CN" sz="3200" dirty="0">
                <a:latin typeface="KaiTi" panose="02010609060101010101" pitchFamily="49" charset="-122"/>
                <a:ea typeface="KaiTi" panose="02010609060101010101" pitchFamily="49" charset="-122"/>
              </a:rPr>
              <a:t>2020</a:t>
            </a:r>
            <a:r>
              <a:rPr kumimoji="1" lang="zh-CN" altLang="en-US" sz="3200" dirty="0">
                <a:latin typeface="KaiTi" panose="02010609060101010101" pitchFamily="49" charset="-122"/>
                <a:ea typeface="KaiTi" panose="02010609060101010101" pitchFamily="49" charset="-122"/>
              </a:rPr>
              <a:t>年</a:t>
            </a:r>
            <a:r>
              <a:rPr kumimoji="1" lang="en-US" altLang="zh-CN" sz="3200" dirty="0">
                <a:latin typeface="KaiTi" panose="02010609060101010101" pitchFamily="49" charset="-122"/>
                <a:ea typeface="KaiTi" panose="02010609060101010101" pitchFamily="49" charset="-122"/>
              </a:rPr>
              <a:t>10</a:t>
            </a:r>
            <a:r>
              <a:rPr kumimoji="1" lang="zh-CN" altLang="en-US" sz="3200" dirty="0">
                <a:latin typeface="KaiTi" panose="02010609060101010101" pitchFamily="49" charset="-122"/>
                <a:ea typeface="KaiTi" panose="02010609060101010101" pitchFamily="49" charset="-122"/>
              </a:rPr>
              <a:t>月</a:t>
            </a:r>
            <a:r>
              <a:rPr kumimoji="1" lang="en-US" altLang="zh-CN" sz="3200" dirty="0">
                <a:latin typeface="KaiTi" panose="02010609060101010101" pitchFamily="49" charset="-122"/>
                <a:ea typeface="KaiTi" panose="02010609060101010101" pitchFamily="49" charset="-122"/>
              </a:rPr>
              <a:t>23</a:t>
            </a:r>
            <a:r>
              <a:rPr kumimoji="1" lang="zh-CN" altLang="en-US" sz="3200" dirty="0">
                <a:latin typeface="KaiTi" panose="02010609060101010101" pitchFamily="49" charset="-122"/>
                <a:ea typeface="KaiTi" panose="02010609060101010101" pitchFamily="49" charset="-122"/>
              </a:rPr>
              <a:t>日。</a:t>
            </a:r>
          </a:p>
        </p:txBody>
      </p:sp>
    </p:spTree>
    <p:extLst>
      <p:ext uri="{BB962C8B-B14F-4D97-AF65-F5344CB8AC3E}">
        <p14:creationId xmlns:p14="http://schemas.microsoft.com/office/powerpoint/2010/main" val="7620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B5AFA7A-9609-F54D-B916-EC621DAC6002}"/>
              </a:ext>
            </a:extLst>
          </p:cNvPr>
          <p:cNvSpPr/>
          <p:nvPr/>
        </p:nvSpPr>
        <p:spPr>
          <a:xfrm>
            <a:off x="524719" y="2104157"/>
            <a:ext cx="5328592" cy="3869329"/>
          </a:xfrm>
          <a:prstGeom prst="rect">
            <a:avLst/>
          </a:prstGeom>
          <a:solidFill>
            <a:schemeClr val="accent2"/>
          </a:solidFill>
        </p:spPr>
        <p:txBody>
          <a:bodyPr wrap="square">
            <a:spAutoFit/>
          </a:bodyPr>
          <a:lstStyle/>
          <a:p>
            <a:pPr>
              <a:lnSpc>
                <a:spcPct val="150000"/>
              </a:lnSpc>
            </a:pPr>
            <a:r>
              <a:rPr lang="zh-CN" altLang="en-US" sz="2800" b="1" dirty="0">
                <a:latin typeface="楷体" panose="02010609060101010101" pitchFamily="49" charset="-122"/>
                <a:ea typeface="楷体" panose="02010609060101010101" pitchFamily="49" charset="-122"/>
              </a:rPr>
              <a:t>当时麦克阿瑟的取胜计划是发给五角大楼的一个目标名单，要求提供</a:t>
            </a:r>
            <a:r>
              <a:rPr lang="en-US" altLang="zh-CN" sz="2800" b="1" dirty="0">
                <a:latin typeface="楷体" panose="02010609060101010101" pitchFamily="49" charset="-122"/>
                <a:ea typeface="楷体" panose="02010609060101010101" pitchFamily="49" charset="-122"/>
              </a:rPr>
              <a:t>34</a:t>
            </a:r>
            <a:r>
              <a:rPr lang="zh-CN" altLang="en-US" sz="2800" b="1" dirty="0">
                <a:latin typeface="楷体" panose="02010609060101010101" pitchFamily="49" charset="-122"/>
                <a:ea typeface="楷体" panose="02010609060101010101" pitchFamily="49" charset="-122"/>
              </a:rPr>
              <a:t>个原子弹来确保“</a:t>
            </a:r>
            <a:r>
              <a:rPr lang="zh-CN" altLang="en-US" sz="2800" b="1" dirty="0">
                <a:highlight>
                  <a:srgbClr val="FFFF00"/>
                </a:highlight>
                <a:latin typeface="楷体" panose="02010609060101010101" pitchFamily="49" charset="-122"/>
                <a:ea typeface="楷体" panose="02010609060101010101" pitchFamily="49" charset="-122"/>
              </a:rPr>
              <a:t>一个放射性钴地带扼住满洲的咽喉，使得北朝鲜至少六十年内不能再从陆地进攻</a:t>
            </a:r>
            <a:r>
              <a:rPr lang="zh-CN" altLang="en-US" sz="2800" b="1" dirty="0">
                <a:latin typeface="楷体" panose="02010609060101010101" pitchFamily="49" charset="-122"/>
                <a:ea typeface="楷体" panose="02010609060101010101" pitchFamily="49" charset="-122"/>
              </a:rPr>
              <a:t>”。</a:t>
            </a:r>
            <a:endParaRPr lang="zh-CN" altLang="en-US" sz="2800" b="1" dirty="0">
              <a:effectLst/>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4331835D-87CE-4420-B3BA-202B65237A1F}"/>
              </a:ext>
            </a:extLst>
          </p:cNvPr>
          <p:cNvSpPr txBox="1"/>
          <p:nvPr/>
        </p:nvSpPr>
        <p:spPr>
          <a:xfrm>
            <a:off x="956767" y="690817"/>
            <a:ext cx="4752528"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对比 什么是</a:t>
            </a:r>
            <a:r>
              <a:rPr lang="zh-CN" altLang="en-US" sz="4000" b="1" dirty="0">
                <a:solidFill>
                  <a:srgbClr val="FF0000"/>
                </a:solidFill>
                <a:latin typeface="微软雅黑" panose="020B0503020204020204" pitchFamily="34" charset="-122"/>
                <a:ea typeface="微软雅黑" panose="020B0503020204020204" pitchFamily="34" charset="-122"/>
              </a:rPr>
              <a:t>非正义</a:t>
            </a:r>
            <a:endParaRPr lang="zh-CN" altLang="en-US" sz="4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80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1795B6A-1A5F-164C-B906-E1C4943490DE}"/>
              </a:ext>
            </a:extLst>
          </p:cNvPr>
          <p:cNvSpPr/>
          <p:nvPr/>
        </p:nvSpPr>
        <p:spPr>
          <a:xfrm>
            <a:off x="956767" y="658784"/>
            <a:ext cx="11233248" cy="5915081"/>
          </a:xfrm>
          <a:prstGeom prst="rect">
            <a:avLst/>
          </a:prstGeom>
        </p:spPr>
        <p:txBody>
          <a:bodyPr wrap="square">
            <a:spAutoFit/>
          </a:bodyPr>
          <a:lstStyle/>
          <a:p>
            <a:pPr>
              <a:lnSpc>
                <a:spcPct val="150000"/>
              </a:lnSpc>
            </a:pPr>
            <a:r>
              <a:rPr lang="zh-CN" altLang="en-US" sz="3200" b="1" dirty="0">
                <a:latin typeface="KaiTi" panose="02010609060101010101" pitchFamily="49" charset="-122"/>
                <a:ea typeface="KaiTi" panose="02010609060101010101" pitchFamily="49" charset="-122"/>
              </a:rPr>
              <a:t>朝鲜停战后中国的表现也令</a:t>
            </a:r>
            <a:r>
              <a:rPr lang="zh-CN" altLang="en-US" sz="3200" b="1" dirty="0">
                <a:solidFill>
                  <a:srgbClr val="FF0000"/>
                </a:solidFill>
                <a:latin typeface="KaiTi" panose="02010609060101010101" pitchFamily="49" charset="-122"/>
                <a:ea typeface="KaiTi" panose="02010609060101010101" pitchFamily="49" charset="-122"/>
              </a:rPr>
              <a:t>费正清</a:t>
            </a:r>
            <a:r>
              <a:rPr lang="zh-CN" altLang="en-US" sz="3200" b="1" dirty="0">
                <a:latin typeface="KaiTi" panose="02010609060101010101" pitchFamily="49" charset="-122"/>
                <a:ea typeface="KaiTi" panose="02010609060101010101" pitchFamily="49" charset="-122"/>
              </a:rPr>
              <a:t>感到惊异，同时引起了他的反思：</a:t>
            </a:r>
          </a:p>
          <a:p>
            <a:pPr>
              <a:lnSpc>
                <a:spcPct val="150000"/>
              </a:lnSpc>
            </a:pPr>
            <a:r>
              <a:rPr lang="zh-CN" altLang="en-US" sz="2800" b="1" dirty="0">
                <a:latin typeface="Microsoft YaHei" panose="020B0503020204020204" pitchFamily="34" charset="-122"/>
                <a:ea typeface="Microsoft YaHei" panose="020B0503020204020204" pitchFamily="34" charset="-122"/>
              </a:rPr>
              <a:t>“奇怪的是，事实证明毛泽东领导的人民共和国</a:t>
            </a:r>
            <a:r>
              <a:rPr lang="zh-CN" altLang="en-US" sz="2800" b="1" dirty="0">
                <a:solidFill>
                  <a:srgbClr val="FF0000"/>
                </a:solidFill>
                <a:latin typeface="Microsoft YaHei" panose="020B0503020204020204" pitchFamily="34" charset="-122"/>
                <a:ea typeface="Microsoft YaHei" panose="020B0503020204020204" pitchFamily="34" charset="-122"/>
              </a:rPr>
              <a:t>并不是扩张成性的</a:t>
            </a:r>
            <a:r>
              <a:rPr lang="zh-CN" altLang="en-US" sz="2800" b="1" dirty="0">
                <a:latin typeface="Microsoft YaHei" panose="020B0503020204020204" pitchFamily="34" charset="-122"/>
                <a:ea typeface="Microsoft YaHei" panose="020B0503020204020204" pitchFamily="34" charset="-122"/>
              </a:rPr>
              <a:t>。它把部队从朝鲜撤走，容忍国民党在金门设置的‘前线’，在</a:t>
            </a:r>
            <a:r>
              <a:rPr lang="en-US" altLang="zh-CN" sz="2800" b="1" dirty="0">
                <a:latin typeface="Microsoft YaHei" panose="020B0503020204020204" pitchFamily="34" charset="-122"/>
                <a:ea typeface="Microsoft YaHei" panose="020B0503020204020204" pitchFamily="34" charset="-122"/>
              </a:rPr>
              <a:t>1962</a:t>
            </a:r>
            <a:r>
              <a:rPr lang="zh-CN" altLang="en-US" sz="2800" b="1" dirty="0">
                <a:latin typeface="Microsoft YaHei" panose="020B0503020204020204" pitchFamily="34" charset="-122"/>
                <a:ea typeface="Microsoft YaHei" panose="020B0503020204020204" pitchFamily="34" charset="-122"/>
              </a:rPr>
              <a:t>年与印军作战只是为了维护边界的权利，而且并没有出兵干涉越南来反对我们。”“多年来我们的思想是多么无知和愚蠢。如果要在今天和平共处并继续生存下去，我们就必须设法</a:t>
            </a:r>
            <a:r>
              <a:rPr lang="zh-CN" altLang="en-US" sz="2800" b="1" dirty="0">
                <a:solidFill>
                  <a:srgbClr val="FF0000"/>
                </a:solidFill>
                <a:latin typeface="Microsoft YaHei" panose="020B0503020204020204" pitchFamily="34" charset="-122"/>
                <a:ea typeface="Microsoft YaHei" panose="020B0503020204020204" pitchFamily="34" charset="-122"/>
              </a:rPr>
              <a:t>重新理解亚洲的现实</a:t>
            </a:r>
            <a:r>
              <a:rPr lang="zh-CN" altLang="en-US" sz="2800" b="1" dirty="0">
                <a:latin typeface="Microsoft YaHei" panose="020B0503020204020204" pitchFamily="34" charset="-122"/>
                <a:ea typeface="Microsoft YaHei" panose="020B0503020204020204" pitchFamily="34" charset="-122"/>
              </a:rPr>
              <a:t>和</a:t>
            </a:r>
            <a:r>
              <a:rPr lang="zh-CN" altLang="en-US" sz="2800" b="1" dirty="0">
                <a:solidFill>
                  <a:srgbClr val="FF0000"/>
                </a:solidFill>
                <a:latin typeface="Microsoft YaHei" panose="020B0503020204020204" pitchFamily="34" charset="-122"/>
                <a:ea typeface="Microsoft YaHei" panose="020B0503020204020204" pitchFamily="34" charset="-122"/>
              </a:rPr>
              <a:t>我们自己的侵略性</a:t>
            </a:r>
            <a:r>
              <a:rPr lang="zh-CN" altLang="en-US" sz="2800" b="1" dirty="0">
                <a:latin typeface="Microsoft YaHei" panose="020B0503020204020204" pitchFamily="34" charset="-122"/>
                <a:ea typeface="Microsoft YaHei" panose="020B0503020204020204" pitchFamily="34" charset="-122"/>
              </a:rPr>
              <a:t>。”</a:t>
            </a:r>
            <a:endParaRPr lang="en-US" altLang="zh-CN" sz="2800" b="1" dirty="0">
              <a:latin typeface="Microsoft YaHei" panose="020B0503020204020204" pitchFamily="34" charset="-122"/>
              <a:ea typeface="Microsoft YaHei" panose="020B0503020204020204" pitchFamily="34" charset="-122"/>
            </a:endParaRPr>
          </a:p>
          <a:p>
            <a:pPr algn="r">
              <a:lnSpc>
                <a:spcPct val="150000"/>
              </a:lnSpc>
              <a:buFont typeface="Arial" panose="020B0604020202020204" pitchFamily="34" charset="0"/>
              <a:buChar char="•"/>
            </a:pPr>
            <a:r>
              <a:rPr lang="zh-CN" altLang="en-US" sz="2400" b="1" dirty="0">
                <a:latin typeface="KaiTi" panose="02010609060101010101" pitchFamily="49" charset="-122"/>
                <a:ea typeface="KaiTi" panose="02010609060101010101" pitchFamily="49" charset="-122"/>
              </a:rPr>
              <a:t>     </a:t>
            </a:r>
            <a:r>
              <a:rPr lang="en-US" altLang="zh-CN" sz="2400" b="1" dirty="0">
                <a:latin typeface="KaiTi" panose="02010609060101010101" pitchFamily="49" charset="-122"/>
                <a:ea typeface="KaiTi" panose="02010609060101010101" pitchFamily="49" charset="-122"/>
              </a:rPr>
              <a:t>——</a:t>
            </a:r>
            <a:r>
              <a:rPr lang="zh-CN" altLang="en-US" sz="2400" b="1" dirty="0">
                <a:latin typeface="KaiTi" panose="02010609060101010101" pitchFamily="49" charset="-122"/>
                <a:ea typeface="KaiTi" panose="02010609060101010101" pitchFamily="49" charset="-122"/>
              </a:rPr>
              <a:t>费正清，</a:t>
            </a:r>
            <a:r>
              <a:rPr lang="en-US" altLang="zh-CN" sz="2400" b="1" dirty="0">
                <a:latin typeface="KaiTi" panose="02010609060101010101" pitchFamily="49" charset="-122"/>
                <a:ea typeface="KaiTi" panose="02010609060101010101" pitchFamily="49" charset="-122"/>
              </a:rPr>
              <a:t>《</a:t>
            </a:r>
            <a:r>
              <a:rPr lang="zh-CN" altLang="en-US" sz="2400" b="1" dirty="0">
                <a:latin typeface="KaiTi" panose="02010609060101010101" pitchFamily="49" charset="-122"/>
                <a:ea typeface="KaiTi" panose="02010609060101010101" pitchFamily="49" charset="-122"/>
              </a:rPr>
              <a:t>美国与中国</a:t>
            </a:r>
            <a:r>
              <a:rPr lang="en-US" altLang="zh-CN" sz="2400" b="1" dirty="0">
                <a:latin typeface="KaiTi" panose="02010609060101010101" pitchFamily="49" charset="-122"/>
                <a:ea typeface="KaiTi" panose="02010609060101010101" pitchFamily="49" charset="-122"/>
              </a:rPr>
              <a:t>》</a:t>
            </a:r>
            <a:r>
              <a:rPr lang="zh-CN" altLang="en-US" sz="2400" b="1" dirty="0">
                <a:latin typeface="KaiTi" panose="02010609060101010101" pitchFamily="49" charset="-122"/>
                <a:ea typeface="KaiTi" panose="02010609060101010101" pitchFamily="49" charset="-122"/>
              </a:rPr>
              <a:t>，第</a:t>
            </a:r>
            <a:r>
              <a:rPr lang="en-US" altLang="zh-CN" sz="2400" b="1" dirty="0">
                <a:latin typeface="KaiTi" panose="02010609060101010101" pitchFamily="49" charset="-122"/>
                <a:ea typeface="KaiTi" panose="02010609060101010101" pitchFamily="49" charset="-122"/>
              </a:rPr>
              <a:t>439</a:t>
            </a:r>
            <a:r>
              <a:rPr lang="zh-CN" altLang="en-US" sz="2400" b="1" dirty="0">
                <a:latin typeface="KaiTi" panose="02010609060101010101" pitchFamily="49" charset="-122"/>
                <a:ea typeface="KaiTi" panose="02010609060101010101" pitchFamily="49" charset="-122"/>
              </a:rPr>
              <a:t>页 </a:t>
            </a:r>
            <a:endParaRPr lang="zh-CN" altLang="en-US" sz="2400" b="1" dirty="0">
              <a:effectLst/>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0489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CB8F75E-B17C-5F4A-B2F4-667B91849BD2}"/>
              </a:ext>
            </a:extLst>
          </p:cNvPr>
          <p:cNvSpPr txBox="1"/>
          <p:nvPr/>
        </p:nvSpPr>
        <p:spPr>
          <a:xfrm>
            <a:off x="419020" y="1405517"/>
            <a:ext cx="12241360" cy="1077218"/>
          </a:xfrm>
          <a:prstGeom prst="rect">
            <a:avLst/>
          </a:prstGeom>
          <a:noFill/>
        </p:spPr>
        <p:txBody>
          <a:bodyPr wrap="square" rtlCol="0">
            <a:spAutoFit/>
          </a:bodyPr>
          <a:lstStyle/>
          <a:p>
            <a:r>
              <a:rPr kumimoji="1" lang="zh-CN" altLang="en-US" sz="3200" b="1" dirty="0">
                <a:latin typeface="KaiTi" panose="02010609060101010101" pitchFamily="49" charset="-122"/>
                <a:ea typeface="KaiTi" panose="02010609060101010101" pitchFamily="49" charset="-122"/>
              </a:rPr>
              <a:t>朝鲜战场上中美达成平手，我们的死伤人数多于美国，为什么说我们赢了朝鲜战争呢？</a:t>
            </a:r>
          </a:p>
        </p:txBody>
      </p:sp>
      <p:sp>
        <p:nvSpPr>
          <p:cNvPr id="7" name="文本框 6">
            <a:extLst>
              <a:ext uri="{FF2B5EF4-FFF2-40B4-BE49-F238E27FC236}">
                <a16:creationId xmlns:a16="http://schemas.microsoft.com/office/drawing/2014/main" id="{75502DAA-FDF2-4742-9A23-3CAA101D3A7D}"/>
              </a:ext>
            </a:extLst>
          </p:cNvPr>
          <p:cNvSpPr txBox="1"/>
          <p:nvPr/>
        </p:nvSpPr>
        <p:spPr>
          <a:xfrm>
            <a:off x="452711" y="159941"/>
            <a:ext cx="10297144" cy="825419"/>
          </a:xfrm>
          <a:prstGeom prst="rect">
            <a:avLst/>
          </a:prstGeom>
          <a:solidFill>
            <a:schemeClr val="accent2"/>
          </a:solidFill>
        </p:spPr>
        <p:txBody>
          <a:bodyPr wrap="square" rtlCol="0">
            <a:spAutoFit/>
          </a:bodyPr>
          <a:lstStyle/>
          <a:p>
            <a:pPr>
              <a:lnSpc>
                <a:spcPct val="150000"/>
              </a:lnSpc>
            </a:pPr>
            <a:r>
              <a:rPr kumimoji="1" lang="zh-CN" altLang="en-US" sz="3600" b="1" dirty="0">
                <a:solidFill>
                  <a:srgbClr val="FFFF00"/>
                </a:solidFill>
                <a:latin typeface="Microsoft YaHei" panose="020B0503020204020204" pitchFamily="34" charset="-122"/>
                <a:ea typeface="Microsoft YaHei" panose="020B0503020204020204" pitchFamily="34" charset="-122"/>
              </a:rPr>
              <a:t>不畏强权、不做附庸的独立自主</a:t>
            </a:r>
          </a:p>
        </p:txBody>
      </p:sp>
      <p:sp>
        <p:nvSpPr>
          <p:cNvPr id="14" name="文本框 13">
            <a:extLst>
              <a:ext uri="{FF2B5EF4-FFF2-40B4-BE49-F238E27FC236}">
                <a16:creationId xmlns:a16="http://schemas.microsoft.com/office/drawing/2014/main" id="{06274699-D17E-6943-89E8-88E4F703F76C}"/>
              </a:ext>
            </a:extLst>
          </p:cNvPr>
          <p:cNvSpPr txBox="1"/>
          <p:nvPr/>
        </p:nvSpPr>
        <p:spPr>
          <a:xfrm>
            <a:off x="2540943" y="3154660"/>
            <a:ext cx="6931926" cy="923330"/>
          </a:xfrm>
          <a:prstGeom prst="rect">
            <a:avLst/>
          </a:prstGeom>
          <a:noFill/>
        </p:spPr>
        <p:txBody>
          <a:bodyPr wrap="square" rtlCol="0">
            <a:spAutoFit/>
          </a:bodyPr>
          <a:lstStyle/>
          <a:p>
            <a:r>
              <a:rPr kumimoji="1" lang="zh-CN" altLang="en-US" sz="5400" b="1" dirty="0">
                <a:solidFill>
                  <a:srgbClr val="FF0000"/>
                </a:solidFill>
                <a:latin typeface="KaiTi" panose="02010609060101010101" pitchFamily="49" charset="-122"/>
                <a:ea typeface="KaiTi" panose="02010609060101010101" pitchFamily="49" charset="-122"/>
              </a:rPr>
              <a:t>这份战果震惊了世界</a:t>
            </a:r>
          </a:p>
        </p:txBody>
      </p:sp>
    </p:spTree>
    <p:extLst>
      <p:ext uri="{BB962C8B-B14F-4D97-AF65-F5344CB8AC3E}">
        <p14:creationId xmlns:p14="http://schemas.microsoft.com/office/powerpoint/2010/main" val="292350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1A0FE93-6787-9345-9A4E-5E6310F31EA9}"/>
              </a:ext>
            </a:extLst>
          </p:cNvPr>
          <p:cNvSpPr txBox="1"/>
          <p:nvPr/>
        </p:nvSpPr>
        <p:spPr>
          <a:xfrm>
            <a:off x="380703" y="231949"/>
            <a:ext cx="10297144" cy="825419"/>
          </a:xfrm>
          <a:prstGeom prst="rect">
            <a:avLst/>
          </a:prstGeom>
          <a:solidFill>
            <a:schemeClr val="accent2"/>
          </a:solidFill>
        </p:spPr>
        <p:txBody>
          <a:bodyPr wrap="square" rtlCol="0">
            <a:spAutoFit/>
          </a:bodyPr>
          <a:lstStyle/>
          <a:p>
            <a:pPr>
              <a:lnSpc>
                <a:spcPct val="150000"/>
              </a:lnSpc>
            </a:pPr>
            <a:r>
              <a:rPr kumimoji="1" lang="zh-CN" altLang="en-US" sz="3600" b="1" dirty="0">
                <a:solidFill>
                  <a:srgbClr val="FFFF00"/>
                </a:solidFill>
                <a:latin typeface="Microsoft YaHei" panose="020B0503020204020204" pitchFamily="34" charset="-122"/>
                <a:ea typeface="Microsoft YaHei" panose="020B0503020204020204" pitchFamily="34" charset="-122"/>
              </a:rPr>
              <a:t>敢于斗争、善于谋划的战略眼光</a:t>
            </a:r>
          </a:p>
        </p:txBody>
      </p:sp>
      <p:sp>
        <p:nvSpPr>
          <p:cNvPr id="3" name="矩形 2">
            <a:extLst>
              <a:ext uri="{FF2B5EF4-FFF2-40B4-BE49-F238E27FC236}">
                <a16:creationId xmlns:a16="http://schemas.microsoft.com/office/drawing/2014/main" id="{6BEC3FEC-E5BF-A044-8FCA-F42DF27D7357}"/>
              </a:ext>
            </a:extLst>
          </p:cNvPr>
          <p:cNvSpPr/>
          <p:nvPr/>
        </p:nvSpPr>
        <p:spPr>
          <a:xfrm>
            <a:off x="380703" y="952029"/>
            <a:ext cx="11953328" cy="6479531"/>
          </a:xfrm>
          <a:prstGeom prst="rect">
            <a:avLst/>
          </a:prstGeom>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1950</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27</a:t>
            </a:r>
            <a:r>
              <a:rPr lang="zh-CN" altLang="en-US" sz="2400" dirty="0">
                <a:latin typeface="Microsoft YaHei" panose="020B0503020204020204" pitchFamily="34" charset="-122"/>
                <a:ea typeface="Microsoft YaHei" panose="020B0503020204020204" pitchFamily="34" charset="-122"/>
              </a:rPr>
              <a:t>日，</a:t>
            </a:r>
            <a:r>
              <a:rPr lang="zh-CN" altLang="en-US" sz="2400" b="1" dirty="0">
                <a:latin typeface="Microsoft YaHei" panose="020B0503020204020204" pitchFamily="34" charset="-122"/>
                <a:ea typeface="Microsoft YaHei" panose="020B0503020204020204" pitchFamily="34" charset="-122"/>
              </a:rPr>
              <a:t>毛泽东</a:t>
            </a:r>
            <a:r>
              <a:rPr lang="zh-CN" altLang="en-US" sz="2400" dirty="0">
                <a:latin typeface="Microsoft YaHei" panose="020B0503020204020204" pitchFamily="34" charset="-122"/>
                <a:ea typeface="Microsoft YaHei" panose="020B0503020204020204" pitchFamily="34" charset="-122"/>
              </a:rPr>
              <a:t>在与</a:t>
            </a:r>
            <a:r>
              <a:rPr lang="zh-CN" altLang="en-US" sz="2400" b="1" dirty="0">
                <a:latin typeface="Microsoft YaHei" panose="020B0503020204020204" pitchFamily="34" charset="-122"/>
                <a:ea typeface="Microsoft YaHei" panose="020B0503020204020204" pitchFamily="34" charset="-122"/>
              </a:rPr>
              <a:t>周世钊</a:t>
            </a:r>
            <a:r>
              <a:rPr lang="zh-CN" altLang="en-US" sz="2400" dirty="0">
                <a:latin typeface="Microsoft YaHei" panose="020B0503020204020204" pitchFamily="34" charset="-122"/>
                <a:ea typeface="Microsoft YaHei" panose="020B0503020204020204" pitchFamily="34" charset="-122"/>
              </a:rPr>
              <a:t>谈话时，有一段经典论述：</a:t>
            </a:r>
          </a:p>
          <a:p>
            <a:pPr>
              <a:lnSpc>
                <a:spcPct val="150000"/>
              </a:lnSpc>
            </a:pPr>
            <a:r>
              <a:rPr lang="zh-CN" altLang="en-US" sz="2800" b="1" dirty="0">
                <a:latin typeface="Microsoft YaHei" panose="020B0503020204020204" pitchFamily="34" charset="-122"/>
                <a:ea typeface="Microsoft YaHei" panose="020B0503020204020204" pitchFamily="34" charset="-122"/>
              </a:rPr>
              <a:t>“我们急切需要</a:t>
            </a:r>
            <a:r>
              <a:rPr lang="zh-CN" altLang="en-US" sz="2800" b="1" dirty="0">
                <a:solidFill>
                  <a:srgbClr val="FF0000"/>
                </a:solidFill>
                <a:latin typeface="Microsoft YaHei" panose="020B0503020204020204" pitchFamily="34" charset="-122"/>
                <a:ea typeface="Microsoft YaHei" panose="020B0503020204020204" pitchFamily="34" charset="-122"/>
              </a:rPr>
              <a:t>和平建设</a:t>
            </a:r>
            <a:r>
              <a:rPr lang="zh-CN" altLang="en-US" sz="2800" b="1" dirty="0">
                <a:latin typeface="Microsoft YaHei" panose="020B0503020204020204" pitchFamily="34" charset="-122"/>
                <a:ea typeface="Microsoft YaHei" panose="020B0503020204020204" pitchFamily="34" charset="-122"/>
              </a:rPr>
              <a:t>，如果要我写出和平建设的理由，可以写百条千条，但这百条千条的理由不能敌住六个大字，就是</a:t>
            </a:r>
            <a:r>
              <a:rPr lang="zh-CN" altLang="en-US" sz="2800" b="1" dirty="0">
                <a:solidFill>
                  <a:srgbClr val="FF0000"/>
                </a:solidFill>
                <a:latin typeface="Microsoft YaHei" panose="020B0503020204020204" pitchFamily="34" charset="-122"/>
                <a:ea typeface="Microsoft YaHei" panose="020B0503020204020204" pitchFamily="34" charset="-122"/>
              </a:rPr>
              <a:t>‘不能置之不理’</a:t>
            </a:r>
            <a:r>
              <a:rPr lang="zh-CN" altLang="en-US" sz="2800" b="1" dirty="0">
                <a:latin typeface="Microsoft YaHei" panose="020B0503020204020204" pitchFamily="34" charset="-122"/>
                <a:ea typeface="Microsoft YaHei" panose="020B0503020204020204" pitchFamily="34" charset="-122"/>
              </a:rPr>
              <a:t>。现在美帝的侵略矛头直指我国的东北，假若它真的把朝鲜搞垮了，纵不过鸭绿江，我们的东北也时常在它的威胁中过日子，要进行和平建设也有困难。所以，我们对朝鲜问题，如果置之不理，美帝必然得寸进尺，走日本侵略中国的老路，甚至比日本搞得更凶。它要把</a:t>
            </a:r>
            <a:r>
              <a:rPr lang="zh-CN" altLang="en-US" sz="2800" b="1" dirty="0">
                <a:solidFill>
                  <a:srgbClr val="FF0000"/>
                </a:solidFill>
                <a:latin typeface="Microsoft YaHei" panose="020B0503020204020204" pitchFamily="34" charset="-122"/>
                <a:ea typeface="Microsoft YaHei" panose="020B0503020204020204" pitchFamily="34" charset="-122"/>
              </a:rPr>
              <a:t>三把尖刀</a:t>
            </a:r>
            <a:r>
              <a:rPr lang="zh-CN" altLang="en-US" sz="2800" b="1" dirty="0">
                <a:latin typeface="Microsoft YaHei" panose="020B0503020204020204" pitchFamily="34" charset="-122"/>
                <a:ea typeface="Microsoft YaHei" panose="020B0503020204020204" pitchFamily="34" charset="-122"/>
              </a:rPr>
              <a:t>插在我们的身上，</a:t>
            </a:r>
            <a:r>
              <a:rPr lang="zh-CN" altLang="en-US" sz="2800" b="1" dirty="0">
                <a:solidFill>
                  <a:srgbClr val="FF0000"/>
                </a:solidFill>
                <a:latin typeface="Microsoft YaHei" panose="020B0503020204020204" pitchFamily="34" charset="-122"/>
                <a:ea typeface="Microsoft YaHei" panose="020B0503020204020204" pitchFamily="34" charset="-122"/>
              </a:rPr>
              <a:t>从朝鲜一把刀插在我国的头上</a:t>
            </a:r>
            <a:r>
              <a:rPr lang="zh-CN" altLang="en-US" sz="2800" b="1" dirty="0">
                <a:latin typeface="Microsoft YaHei" panose="020B0503020204020204" pitchFamily="34" charset="-122"/>
                <a:ea typeface="Microsoft YaHei" panose="020B0503020204020204" pitchFamily="34" charset="-122"/>
              </a:rPr>
              <a:t>，</a:t>
            </a:r>
            <a:r>
              <a:rPr lang="zh-CN" altLang="en-US" sz="2800" b="1" dirty="0">
                <a:solidFill>
                  <a:srgbClr val="FF0000"/>
                </a:solidFill>
                <a:latin typeface="Microsoft YaHei" panose="020B0503020204020204" pitchFamily="34" charset="-122"/>
                <a:ea typeface="Microsoft YaHei" panose="020B0503020204020204" pitchFamily="34" charset="-122"/>
              </a:rPr>
              <a:t>以台湾一把刀插在我国的腰上</a:t>
            </a:r>
            <a:r>
              <a:rPr lang="zh-CN" altLang="en-US" sz="2800" b="1" dirty="0">
                <a:latin typeface="Microsoft YaHei" panose="020B0503020204020204" pitchFamily="34" charset="-122"/>
                <a:ea typeface="Microsoft YaHei" panose="020B0503020204020204" pitchFamily="34" charset="-122"/>
              </a:rPr>
              <a:t>，</a:t>
            </a:r>
            <a:r>
              <a:rPr lang="zh-CN" altLang="en-US" sz="2800" b="1" dirty="0">
                <a:solidFill>
                  <a:srgbClr val="FF0000"/>
                </a:solidFill>
                <a:latin typeface="Microsoft YaHei" panose="020B0503020204020204" pitchFamily="34" charset="-122"/>
                <a:ea typeface="Microsoft YaHei" panose="020B0503020204020204" pitchFamily="34" charset="-122"/>
              </a:rPr>
              <a:t>把越南一把刀插在我们的脚上</a:t>
            </a:r>
            <a:r>
              <a:rPr lang="zh-CN" altLang="en-US" sz="2800" b="1" dirty="0">
                <a:latin typeface="Microsoft YaHei" panose="020B0503020204020204" pitchFamily="34" charset="-122"/>
                <a:ea typeface="Microsoft YaHei" panose="020B0503020204020204" pitchFamily="34" charset="-122"/>
              </a:rPr>
              <a:t>。天下有变，它就从三个方面向我们进攻，那我们就被动了。我们抗美援朝就是不许它的如意算盘得逞。‘</a:t>
            </a:r>
            <a:r>
              <a:rPr lang="zh-CN" altLang="en-US" sz="2800" b="1" dirty="0">
                <a:solidFill>
                  <a:srgbClr val="FF0000"/>
                </a:solidFill>
                <a:latin typeface="Microsoft YaHei" panose="020B0503020204020204" pitchFamily="34" charset="-122"/>
                <a:ea typeface="Microsoft YaHei" panose="020B0503020204020204" pitchFamily="34" charset="-122"/>
              </a:rPr>
              <a:t>打得一拳开，免得百拳来</a:t>
            </a:r>
            <a:r>
              <a:rPr lang="zh-CN" altLang="en-US" sz="2800" b="1" dirty="0">
                <a:latin typeface="Microsoft YaHei" panose="020B0503020204020204" pitchFamily="34" charset="-122"/>
                <a:ea typeface="Microsoft YaHei" panose="020B0503020204020204" pitchFamily="34" charset="-122"/>
              </a:rPr>
              <a:t>。’”</a:t>
            </a:r>
            <a:endParaRPr lang="zh-CN" altLang="en-US" sz="28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5439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871" y="138585"/>
            <a:ext cx="8810625"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1749319" y="829773"/>
            <a:ext cx="9959640" cy="2896245"/>
            <a:chOff x="2302383" y="4336405"/>
            <a:chExt cx="9959640" cy="2896245"/>
          </a:xfrm>
        </p:grpSpPr>
        <p:sp>
          <p:nvSpPr>
            <p:cNvPr id="3" name="矩形 2"/>
            <p:cNvSpPr/>
            <p:nvPr/>
          </p:nvSpPr>
          <p:spPr>
            <a:xfrm>
              <a:off x="2302383" y="6155432"/>
              <a:ext cx="9959640" cy="1077218"/>
            </a:xfrm>
            <a:prstGeom prst="rect">
              <a:avLst/>
            </a:prstGeom>
            <a:solidFill>
              <a:schemeClr val="bg1"/>
            </a:solidFill>
          </p:spPr>
          <p:txBody>
            <a:bodyPr wrap="square">
              <a:spAutoFit/>
            </a:bodyPr>
            <a:lstStyle/>
            <a:p>
              <a:r>
                <a:rPr lang="zh-CN" altLang="en-US" sz="3200" b="1" dirty="0">
                  <a:latin typeface="楷体" pitchFamily="49" charset="-122"/>
                  <a:ea typeface="楷体" pitchFamily="49" charset="-122"/>
                </a:rPr>
                <a:t>基辛格，</a:t>
              </a:r>
              <a:r>
                <a:rPr lang="en-US" altLang="zh-CN" sz="3200" b="1" dirty="0">
                  <a:latin typeface="楷体" pitchFamily="49" charset="-122"/>
                  <a:ea typeface="楷体" pitchFamily="49" charset="-122"/>
                </a:rPr>
                <a:t>《</a:t>
              </a:r>
              <a:r>
                <a:rPr lang="zh-CN" altLang="en-US" sz="3200" b="1" dirty="0">
                  <a:latin typeface="楷体" pitchFamily="49" charset="-122"/>
                  <a:ea typeface="楷体" pitchFamily="49" charset="-122"/>
                </a:rPr>
                <a:t>新冠病毒大流行将永远改变国际秩序</a:t>
              </a:r>
              <a:r>
                <a:rPr lang="en-US" altLang="zh-CN" sz="3200" b="1" dirty="0">
                  <a:latin typeface="楷体" pitchFamily="49" charset="-122"/>
                  <a:ea typeface="楷体" pitchFamily="49" charset="-122"/>
                </a:rPr>
                <a:t>》</a:t>
              </a:r>
              <a:r>
                <a:rPr lang="zh-CN" altLang="en-US" sz="3200" b="1" dirty="0">
                  <a:latin typeface="楷体" pitchFamily="49" charset="-122"/>
                  <a:ea typeface="楷体" pitchFamily="49" charset="-122"/>
                </a:rPr>
                <a:t>，华尔街日报，</a:t>
              </a:r>
              <a:r>
                <a:rPr lang="en-US" altLang="zh-CN" sz="3200" b="1" dirty="0">
                  <a:latin typeface="楷体" pitchFamily="49" charset="-122"/>
                  <a:ea typeface="楷体" pitchFamily="49" charset="-122"/>
                </a:rPr>
                <a:t>2020</a:t>
              </a:r>
              <a:r>
                <a:rPr lang="zh-CN" altLang="en-US" sz="3200" b="1" dirty="0">
                  <a:latin typeface="楷体" pitchFamily="49" charset="-122"/>
                  <a:ea typeface="楷体" pitchFamily="49" charset="-122"/>
                </a:rPr>
                <a:t>年</a:t>
              </a:r>
              <a:r>
                <a:rPr lang="en-US" altLang="zh-CN" sz="3200" b="1" dirty="0">
                  <a:latin typeface="楷体" pitchFamily="49" charset="-122"/>
                  <a:ea typeface="楷体" pitchFamily="49" charset="-122"/>
                </a:rPr>
                <a:t>4</a:t>
              </a:r>
              <a:r>
                <a:rPr lang="zh-CN" altLang="en-US" sz="3200" b="1" dirty="0">
                  <a:latin typeface="楷体" pitchFamily="49" charset="-122"/>
                  <a:ea typeface="楷体" pitchFamily="49" charset="-122"/>
                </a:rPr>
                <a:t>月</a:t>
              </a:r>
              <a:r>
                <a:rPr lang="en-US" altLang="zh-CN" sz="3200" b="1" dirty="0">
                  <a:latin typeface="楷体" pitchFamily="49" charset="-122"/>
                  <a:ea typeface="楷体" pitchFamily="49" charset="-122"/>
                </a:rPr>
                <a:t>4-5</a:t>
              </a:r>
              <a:r>
                <a:rPr lang="zh-CN" altLang="en-US" sz="3200" b="1" dirty="0">
                  <a:latin typeface="楷体" pitchFamily="49" charset="-122"/>
                  <a:ea typeface="楷体" pitchFamily="49" charset="-122"/>
                </a:rPr>
                <a:t>日。</a:t>
              </a:r>
            </a:p>
          </p:txBody>
        </p:sp>
        <p:sp>
          <p:nvSpPr>
            <p:cNvPr id="2" name="矩形 1"/>
            <p:cNvSpPr/>
            <p:nvPr/>
          </p:nvSpPr>
          <p:spPr>
            <a:xfrm>
              <a:off x="2324919" y="4336405"/>
              <a:ext cx="9865096" cy="1850164"/>
            </a:xfrm>
            <a:prstGeom prst="rect">
              <a:avLst/>
            </a:prstGeom>
            <a:solidFill>
              <a:schemeClr val="accent2"/>
            </a:solidFill>
          </p:spPr>
          <p:txBody>
            <a:bodyPr wrap="square">
              <a:spAutoFit/>
            </a:bodyPr>
            <a:lstStyle/>
            <a:p>
              <a:r>
                <a:rPr lang="zh-CN" altLang="en-US" sz="2800" b="1" dirty="0">
                  <a:latin typeface="微软雅黑" pitchFamily="34" charset="-122"/>
                  <a:ea typeface="微软雅黑" pitchFamily="34" charset="-122"/>
                </a:rPr>
                <a:t>“已经进入了一个日益繁荣和人类尊严不断提高的世界。如今，我们生活在一个新的时代。领导人面临的历史性挑战在于</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要在应对危机的同时，建设和开创未来。一旦这场考验失败，世界将万劫不复。”</a:t>
              </a:r>
            </a:p>
          </p:txBody>
        </p:sp>
      </p:grpSp>
      <p:grpSp>
        <p:nvGrpSpPr>
          <p:cNvPr id="6" name="组合 5"/>
          <p:cNvGrpSpPr/>
          <p:nvPr/>
        </p:nvGrpSpPr>
        <p:grpSpPr>
          <a:xfrm>
            <a:off x="1749319" y="3726019"/>
            <a:ext cx="9959640" cy="3512137"/>
            <a:chOff x="2324919" y="4336405"/>
            <a:chExt cx="9959640" cy="2233088"/>
          </a:xfrm>
        </p:grpSpPr>
        <p:sp>
          <p:nvSpPr>
            <p:cNvPr id="7" name="矩形 6"/>
            <p:cNvSpPr/>
            <p:nvPr/>
          </p:nvSpPr>
          <p:spPr>
            <a:xfrm>
              <a:off x="2324919" y="5884576"/>
              <a:ext cx="9959640" cy="684917"/>
            </a:xfrm>
            <a:prstGeom prst="rect">
              <a:avLst/>
            </a:prstGeom>
            <a:solidFill>
              <a:schemeClr val="bg1"/>
            </a:solidFill>
          </p:spPr>
          <p:txBody>
            <a:bodyPr wrap="square">
              <a:spAutoFit/>
            </a:bodyPr>
            <a:lstStyle/>
            <a:p>
              <a:r>
                <a:rPr lang="zh-CN" altLang="en-US" sz="3200" b="1" dirty="0">
                  <a:latin typeface="楷体" pitchFamily="49" charset="-122"/>
                  <a:ea typeface="楷体" pitchFamily="49" charset="-122"/>
                </a:rPr>
                <a:t>福山，</a:t>
              </a:r>
              <a:r>
                <a:rPr lang="en-US" altLang="zh-CN" sz="3200" b="1" dirty="0">
                  <a:latin typeface="楷体" pitchFamily="49" charset="-122"/>
                  <a:ea typeface="楷体" pitchFamily="49" charset="-122"/>
                </a:rPr>
                <a:t>《</a:t>
              </a:r>
              <a:r>
                <a:rPr lang="zh-CN" altLang="en-US" sz="3200" b="1" dirty="0">
                  <a:latin typeface="楷体" pitchFamily="49" charset="-122"/>
                  <a:ea typeface="楷体" pitchFamily="49" charset="-122"/>
                </a:rPr>
                <a:t>决定一个国家抵御新冠的能力是什么</a:t>
              </a:r>
              <a:r>
                <a:rPr lang="en-US" altLang="zh-CN" sz="3200" b="1" dirty="0">
                  <a:latin typeface="楷体" pitchFamily="49" charset="-122"/>
                  <a:ea typeface="楷体" pitchFamily="49" charset="-122"/>
                </a:rPr>
                <a:t>》</a:t>
              </a:r>
              <a:r>
                <a:rPr lang="zh-CN" altLang="en-US" sz="3200" b="1" dirty="0">
                  <a:latin typeface="楷体" pitchFamily="49" charset="-122"/>
                  <a:ea typeface="楷体" pitchFamily="49" charset="-122"/>
                </a:rPr>
                <a:t>，大西洋月刊，</a:t>
              </a:r>
              <a:r>
                <a:rPr lang="en-US" altLang="zh-CN" sz="3200" b="1" dirty="0">
                  <a:latin typeface="楷体" pitchFamily="49" charset="-122"/>
                  <a:ea typeface="楷体" pitchFamily="49" charset="-122"/>
                </a:rPr>
                <a:t>2020</a:t>
              </a:r>
              <a:r>
                <a:rPr lang="zh-CN" altLang="en-US" sz="3200" b="1" dirty="0">
                  <a:latin typeface="楷体" pitchFamily="49" charset="-122"/>
                  <a:ea typeface="楷体" pitchFamily="49" charset="-122"/>
                </a:rPr>
                <a:t>年</a:t>
              </a:r>
              <a:r>
                <a:rPr lang="en-US" altLang="zh-CN" sz="3200" b="1" dirty="0">
                  <a:latin typeface="楷体" pitchFamily="49" charset="-122"/>
                  <a:ea typeface="楷体" pitchFamily="49" charset="-122"/>
                </a:rPr>
                <a:t>3</a:t>
              </a:r>
              <a:r>
                <a:rPr lang="zh-CN" altLang="en-US" sz="3200" b="1" dirty="0">
                  <a:latin typeface="楷体" pitchFamily="49" charset="-122"/>
                  <a:ea typeface="楷体" pitchFamily="49" charset="-122"/>
                </a:rPr>
                <a:t>月</a:t>
              </a:r>
              <a:r>
                <a:rPr lang="en-US" altLang="zh-CN" sz="3200" b="1" dirty="0">
                  <a:latin typeface="楷体" pitchFamily="49" charset="-122"/>
                  <a:ea typeface="楷体" pitchFamily="49" charset="-122"/>
                </a:rPr>
                <a:t>30</a:t>
              </a:r>
              <a:r>
                <a:rPr lang="zh-CN" altLang="en-US" sz="3200" b="1" dirty="0">
                  <a:latin typeface="楷体" pitchFamily="49" charset="-122"/>
                  <a:ea typeface="楷体" pitchFamily="49" charset="-122"/>
                </a:rPr>
                <a:t>日。</a:t>
              </a:r>
            </a:p>
          </p:txBody>
        </p:sp>
        <p:sp>
          <p:nvSpPr>
            <p:cNvPr id="8" name="矩形 7"/>
            <p:cNvSpPr/>
            <p:nvPr/>
          </p:nvSpPr>
          <p:spPr>
            <a:xfrm>
              <a:off x="2324919" y="4336405"/>
              <a:ext cx="9865096" cy="1568496"/>
            </a:xfrm>
            <a:prstGeom prst="rect">
              <a:avLst/>
            </a:prstGeom>
            <a:solidFill>
              <a:schemeClr val="accent2"/>
            </a:solidFill>
          </p:spPr>
          <p:txBody>
            <a:bodyPr wrap="square">
              <a:spAutoFit/>
            </a:bodyPr>
            <a:lstStyle/>
            <a:p>
              <a:r>
                <a:rPr lang="zh-CN" altLang="en-US" sz="28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我不相信我们能够就哪种政体更有能力在大流行中生存下来得出普遍性结论。到目前为止，尽管美国的表现没那么好，但韩国和德国等民主国家在应对危机方面取得了相当的成功。归根结底，重要的不是政体类型，而是公民是否信任他们的领导人，以及这些领导人是否领导着一个称职而有效的国家。在这一点上，美国不断加深的部落主义（</a:t>
              </a:r>
              <a:r>
                <a:rPr lang="en-US" altLang="zh-CN" sz="2400" b="1" dirty="0">
                  <a:latin typeface="微软雅黑" pitchFamily="34" charset="-122"/>
                  <a:ea typeface="微软雅黑" pitchFamily="34" charset="-122"/>
                </a:rPr>
                <a:t>tribalism</a:t>
              </a:r>
              <a:r>
                <a:rPr lang="zh-CN" altLang="en-US" sz="2400" b="1" dirty="0">
                  <a:latin typeface="微软雅黑" pitchFamily="34" charset="-122"/>
                  <a:ea typeface="微软雅黑" pitchFamily="34" charset="-122"/>
                </a:rPr>
                <a:t>）让我们没有理由感到乐观。</a:t>
              </a:r>
              <a:r>
                <a:rPr lang="zh-CN" altLang="en-US" sz="2800" b="1" dirty="0">
                  <a:latin typeface="微软雅黑" pitchFamily="34" charset="-122"/>
                  <a:ea typeface="微软雅黑" pitchFamily="34" charset="-122"/>
                </a:rPr>
                <a:t>”</a:t>
              </a:r>
            </a:p>
          </p:txBody>
        </p:sp>
      </p:grpSp>
    </p:spTree>
    <p:extLst>
      <p:ext uri="{BB962C8B-B14F-4D97-AF65-F5344CB8AC3E}">
        <p14:creationId xmlns:p14="http://schemas.microsoft.com/office/powerpoint/2010/main" val="3067995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A6B515-C835-6C4C-88D6-242B6A2B961E}"/>
              </a:ext>
            </a:extLst>
          </p:cNvPr>
          <p:cNvSpPr txBox="1"/>
          <p:nvPr/>
        </p:nvSpPr>
        <p:spPr>
          <a:xfrm>
            <a:off x="380703" y="1024037"/>
            <a:ext cx="7488832" cy="4031873"/>
          </a:xfrm>
          <a:prstGeom prst="rect">
            <a:avLst/>
          </a:prstGeom>
          <a:solidFill>
            <a:schemeClr val="accent2"/>
          </a:solidFill>
        </p:spPr>
        <p:txBody>
          <a:bodyPr wrap="square" rtlCol="0">
            <a:spAutoFit/>
          </a:bodyPr>
          <a:lstStyle/>
          <a:p>
            <a:r>
              <a:rPr kumimoji="1" lang="zh-CN" altLang="en-US" sz="3200" b="1" dirty="0">
                <a:solidFill>
                  <a:srgbClr val="FFFF00"/>
                </a:solidFill>
                <a:latin typeface="KaiTi" panose="02010609060101010101" pitchFamily="49" charset="-122"/>
                <a:ea typeface="KaiTi" panose="02010609060101010101" pitchFamily="49" charset="-122"/>
              </a:rPr>
              <a:t>中国一贯奉行防御性国防政策，中国军队始终是维护世界和平的坚定力量。中国永远不称霸、不扩张，坚决反对霸权主义和强权政治。我们绝不会坐视国家主权、安全和发展利益受损，绝不会允许任何人任何势力侵犯和分裂祖国的神圣领土。一旦发生这样的严重情况，中国人民必将予以迎头痛击！</a:t>
            </a:r>
          </a:p>
        </p:txBody>
      </p:sp>
      <p:pic>
        <p:nvPicPr>
          <p:cNvPr id="8" name="图片 7" descr="桌子前坐着穿西装的男人&#10;&#10;描述已自动生成">
            <a:extLst>
              <a:ext uri="{FF2B5EF4-FFF2-40B4-BE49-F238E27FC236}">
                <a16:creationId xmlns:a16="http://schemas.microsoft.com/office/drawing/2014/main" id="{C005B6F6-FEE4-A14E-AF04-E9221D3CA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7567" y="1137825"/>
            <a:ext cx="4546967" cy="3804296"/>
          </a:xfrm>
          <a:prstGeom prst="rect">
            <a:avLst/>
          </a:prstGeom>
        </p:spPr>
      </p:pic>
    </p:spTree>
    <p:extLst>
      <p:ext uri="{BB962C8B-B14F-4D97-AF65-F5344CB8AC3E}">
        <p14:creationId xmlns:p14="http://schemas.microsoft.com/office/powerpoint/2010/main" val="26962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信件&#10;&#10;描述已自动生成">
            <a:extLst>
              <a:ext uri="{FF2B5EF4-FFF2-40B4-BE49-F238E27FC236}">
                <a16:creationId xmlns:a16="http://schemas.microsoft.com/office/drawing/2014/main" id="{0F6E6081-A152-4210-8C96-232C9A81E55D}"/>
              </a:ext>
            </a:extLst>
          </p:cNvPr>
          <p:cNvPicPr>
            <a:picLocks noChangeAspect="1"/>
          </p:cNvPicPr>
          <p:nvPr/>
        </p:nvPicPr>
        <p:blipFill rotWithShape="1">
          <a:blip r:embed="rId2">
            <a:extLst>
              <a:ext uri="{28A0092B-C50C-407E-A947-70E740481C1C}">
                <a14:useLocalDpi xmlns:a14="http://schemas.microsoft.com/office/drawing/2010/main" val="0"/>
              </a:ext>
            </a:extLst>
          </a:blip>
          <a:srcRect t="9955" b="24335"/>
          <a:stretch/>
        </p:blipFill>
        <p:spPr>
          <a:xfrm>
            <a:off x="0" y="233468"/>
            <a:ext cx="5791738" cy="6765713"/>
          </a:xfrm>
          <a:prstGeom prst="rect">
            <a:avLst/>
          </a:prstGeom>
        </p:spPr>
      </p:pic>
      <p:sp>
        <p:nvSpPr>
          <p:cNvPr id="8" name="文本框 7">
            <a:extLst>
              <a:ext uri="{FF2B5EF4-FFF2-40B4-BE49-F238E27FC236}">
                <a16:creationId xmlns:a16="http://schemas.microsoft.com/office/drawing/2014/main" id="{47B756EA-02BD-4DC6-B7CF-ED5AC0E82074}"/>
              </a:ext>
            </a:extLst>
          </p:cNvPr>
          <p:cNvSpPr txBox="1"/>
          <p:nvPr/>
        </p:nvSpPr>
        <p:spPr>
          <a:xfrm>
            <a:off x="6236117" y="375965"/>
            <a:ext cx="6457954" cy="4941994"/>
          </a:xfrm>
          <a:prstGeom prst="rect">
            <a:avLst/>
          </a:prstGeom>
          <a:solidFill>
            <a:schemeClr val="accent2"/>
          </a:solidFill>
        </p:spPr>
        <p:txBody>
          <a:bodyPr wrap="square" rtlCol="0">
            <a:spAutoFit/>
          </a:bodyPr>
          <a:lstStyle/>
          <a:p>
            <a:pPr>
              <a:lnSpc>
                <a:spcPct val="150000"/>
              </a:lnSpc>
            </a:pPr>
            <a:r>
              <a:rPr lang="en-US" altLang="zh-CN" sz="3200" b="1" dirty="0">
                <a:latin typeface="华文楷体" panose="02010600040101010101" pitchFamily="2" charset="-122"/>
                <a:ea typeface="华文楷体" panose="02010600040101010101" pitchFamily="2" charset="-122"/>
              </a:rPr>
              <a:t>While Xi never mentioned the US outside of his comments specifically on events during the Korean War, he ended his speech with a warning to states who endorsed “unilateralism, protectionism and extreme egoism.”</a:t>
            </a:r>
            <a:r>
              <a:rPr lang="zh-CN" altLang="en-US" sz="2000" b="1" dirty="0">
                <a:latin typeface="华文楷体" panose="02010600040101010101" pitchFamily="2" charset="-122"/>
                <a:ea typeface="华文楷体" panose="02010600040101010101" pitchFamily="2" charset="-122"/>
              </a:rPr>
              <a:t>（单边主义、保护主义和极端利己主义）</a:t>
            </a:r>
            <a:endParaRPr lang="zh-CN" altLang="en-US" sz="3200" b="1" dirty="0">
              <a:latin typeface="华文楷体" panose="02010600040101010101" pitchFamily="2" charset="-122"/>
              <a:ea typeface="华文楷体" panose="02010600040101010101" pitchFamily="2" charset="-122"/>
            </a:endParaRPr>
          </a:p>
        </p:txBody>
      </p:sp>
      <p:sp>
        <p:nvSpPr>
          <p:cNvPr id="10" name="文本框 9">
            <a:extLst>
              <a:ext uri="{FF2B5EF4-FFF2-40B4-BE49-F238E27FC236}">
                <a16:creationId xmlns:a16="http://schemas.microsoft.com/office/drawing/2014/main" id="{D6A69AAA-7F80-48CA-A9F6-955D282B9C8F}"/>
              </a:ext>
            </a:extLst>
          </p:cNvPr>
          <p:cNvSpPr txBox="1"/>
          <p:nvPr/>
        </p:nvSpPr>
        <p:spPr>
          <a:xfrm>
            <a:off x="6191130" y="5486647"/>
            <a:ext cx="6667619" cy="1384995"/>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a:t>
            </a:r>
            <a:r>
              <a:rPr lang="en-US" altLang="zh-CN" sz="2800" b="1" i="1" dirty="0">
                <a:latin typeface="华文楷体" panose="02010600040101010101" pitchFamily="2" charset="-122"/>
                <a:ea typeface="华文楷体" panose="02010600040101010101" pitchFamily="2" charset="-122"/>
              </a:rPr>
              <a:t>China</a:t>
            </a:r>
            <a:r>
              <a:rPr lang="zh-CN" altLang="en-US" sz="2800" b="1" i="1" dirty="0">
                <a:latin typeface="华文楷体" panose="02010600040101010101" pitchFamily="2" charset="-122"/>
                <a:ea typeface="华文楷体" panose="02010600040101010101" pitchFamily="2" charset="-122"/>
              </a:rPr>
              <a:t>’</a:t>
            </a:r>
            <a:r>
              <a:rPr lang="en-US" altLang="zh-CN" sz="2800" b="1" i="1" dirty="0">
                <a:latin typeface="华文楷体" panose="02010600040101010101" pitchFamily="2" charset="-122"/>
                <a:ea typeface="华文楷体" panose="02010600040101010101" pitchFamily="2" charset="-122"/>
              </a:rPr>
              <a:t>s Xi Jinping delivers thinly-veiled swipe at US during Korean War anniversary speech    </a:t>
            </a:r>
            <a:r>
              <a:rPr lang="en-US" altLang="zh-CN" sz="2800" b="1" dirty="0">
                <a:solidFill>
                  <a:srgbClr val="FF0000"/>
                </a:solidFill>
                <a:latin typeface="华文楷体" panose="02010600040101010101" pitchFamily="2" charset="-122"/>
                <a:ea typeface="华文楷体" panose="02010600040101010101" pitchFamily="2" charset="-122"/>
              </a:rPr>
              <a:t>CNN</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2020</a:t>
            </a:r>
            <a:r>
              <a:rPr lang="zh-CN" altLang="en-US" sz="2800" b="1" dirty="0">
                <a:latin typeface="华文楷体" panose="02010600040101010101" pitchFamily="2" charset="-122"/>
                <a:ea typeface="华文楷体" panose="02010600040101010101" pitchFamily="2" charset="-122"/>
              </a:rPr>
              <a:t>年</a:t>
            </a:r>
            <a:r>
              <a:rPr lang="en-US" altLang="zh-CN" sz="2800" b="1" dirty="0">
                <a:latin typeface="华文楷体" panose="02010600040101010101" pitchFamily="2" charset="-122"/>
                <a:ea typeface="华文楷体" panose="02010600040101010101" pitchFamily="2" charset="-122"/>
              </a:rPr>
              <a:t>10</a:t>
            </a:r>
            <a:r>
              <a:rPr lang="zh-CN" altLang="en-US" sz="2800" b="1" dirty="0">
                <a:latin typeface="华文楷体" panose="02010600040101010101" pitchFamily="2" charset="-122"/>
                <a:ea typeface="华文楷体" panose="02010600040101010101" pitchFamily="2" charset="-122"/>
              </a:rPr>
              <a:t>月</a:t>
            </a:r>
            <a:r>
              <a:rPr lang="en-US" altLang="zh-CN" sz="2800" b="1" dirty="0">
                <a:latin typeface="华文楷体" panose="02010600040101010101" pitchFamily="2" charset="-122"/>
                <a:ea typeface="华文楷体" panose="02010600040101010101" pitchFamily="2" charset="-122"/>
              </a:rPr>
              <a:t>23</a:t>
            </a:r>
            <a:r>
              <a:rPr lang="zh-CN" altLang="en-US" sz="2800" b="1" dirty="0">
                <a:latin typeface="华文楷体" panose="02010600040101010101" pitchFamily="2" charset="-122"/>
                <a:ea typeface="华文楷体" panose="02010600040101010101" pitchFamily="2" charset="-122"/>
              </a:rPr>
              <a:t>日</a:t>
            </a:r>
          </a:p>
        </p:txBody>
      </p:sp>
    </p:spTree>
    <p:extLst>
      <p:ext uri="{BB962C8B-B14F-4D97-AF65-F5344CB8AC3E}">
        <p14:creationId xmlns:p14="http://schemas.microsoft.com/office/powerpoint/2010/main" val="4279023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847351F-FA40-E842-BFB1-6464D53D568D}"/>
              </a:ext>
            </a:extLst>
          </p:cNvPr>
          <p:cNvSpPr txBox="1"/>
          <p:nvPr/>
        </p:nvSpPr>
        <p:spPr>
          <a:xfrm>
            <a:off x="596727" y="880021"/>
            <a:ext cx="11377264" cy="3676904"/>
          </a:xfrm>
          <a:prstGeom prst="rect">
            <a:avLst/>
          </a:prstGeom>
          <a:noFill/>
        </p:spPr>
        <p:txBody>
          <a:bodyPr wrap="square" rtlCol="0">
            <a:spAutoFit/>
          </a:bodyPr>
          <a:lstStyle/>
          <a:p>
            <a:pPr algn="ctr">
              <a:lnSpc>
                <a:spcPct val="150000"/>
              </a:lnSpc>
            </a:pPr>
            <a:r>
              <a:rPr kumimoji="1" lang="zh-CN" altLang="en-US" sz="4000" b="1" dirty="0">
                <a:solidFill>
                  <a:srgbClr val="FF0000"/>
                </a:solidFill>
                <a:latin typeface="Microsoft YaHei" panose="020B0503020204020204" pitchFamily="34" charset="-122"/>
                <a:ea typeface="Microsoft YaHei" panose="020B0503020204020204" pitchFamily="34" charset="-122"/>
              </a:rPr>
              <a:t>致敬中国人民志愿军！</a:t>
            </a:r>
            <a:endParaRPr kumimoji="1" lang="en-US" altLang="zh-CN" sz="4000" b="1" dirty="0">
              <a:solidFill>
                <a:srgbClr val="FF0000"/>
              </a:solidFill>
              <a:latin typeface="Microsoft YaHei" panose="020B0503020204020204" pitchFamily="34" charset="-122"/>
              <a:ea typeface="Microsoft YaHei" panose="020B0503020204020204" pitchFamily="34" charset="-122"/>
            </a:endParaRPr>
          </a:p>
          <a:p>
            <a:pPr>
              <a:lnSpc>
                <a:spcPct val="150000"/>
              </a:lnSpc>
            </a:pPr>
            <a:endParaRPr kumimoji="1" lang="en-US" altLang="zh-CN" sz="4000" b="1" dirty="0">
              <a:latin typeface="Microsoft YaHei" panose="020B0503020204020204" pitchFamily="34" charset="-122"/>
              <a:ea typeface="Microsoft YaHei" panose="020B0503020204020204" pitchFamily="34" charset="-122"/>
            </a:endParaRPr>
          </a:p>
          <a:p>
            <a:pPr>
              <a:lnSpc>
                <a:spcPct val="150000"/>
              </a:lnSpc>
            </a:pPr>
            <a:r>
              <a:rPr kumimoji="1" lang="zh-CN" altLang="en-US" sz="4000" b="1" dirty="0">
                <a:latin typeface="Microsoft YaHei" panose="020B0503020204020204" pitchFamily="34" charset="-122"/>
                <a:ea typeface="Microsoft YaHei" panose="020B0503020204020204" pitchFamily="34" charset="-122"/>
              </a:rPr>
              <a:t>我们铭记伟大的抗美援朝精神，不仅是回忆</a:t>
            </a:r>
            <a:r>
              <a:rPr kumimoji="1" lang="zh-CN" altLang="en-US" sz="4000" b="1" dirty="0">
                <a:solidFill>
                  <a:srgbClr val="FF0000"/>
                </a:solidFill>
                <a:latin typeface="Microsoft YaHei" panose="020B0503020204020204" pitchFamily="34" charset="-122"/>
                <a:ea typeface="Microsoft YaHei" panose="020B0503020204020204" pitchFamily="34" charset="-122"/>
              </a:rPr>
              <a:t>历史</a:t>
            </a:r>
            <a:r>
              <a:rPr kumimoji="1" lang="zh-CN" altLang="en-US" sz="4000" b="1" dirty="0">
                <a:latin typeface="Microsoft YaHei" panose="020B0503020204020204" pitchFamily="34" charset="-122"/>
                <a:ea typeface="Microsoft YaHei" panose="020B0503020204020204" pitchFamily="34" charset="-122"/>
              </a:rPr>
              <a:t>，还有关照</a:t>
            </a:r>
            <a:r>
              <a:rPr kumimoji="1" lang="zh-CN" altLang="en-US" sz="4000" b="1" dirty="0">
                <a:solidFill>
                  <a:srgbClr val="FF0000"/>
                </a:solidFill>
                <a:latin typeface="Microsoft YaHei" panose="020B0503020204020204" pitchFamily="34" charset="-122"/>
                <a:ea typeface="Microsoft YaHei" panose="020B0503020204020204" pitchFamily="34" charset="-122"/>
              </a:rPr>
              <a:t>现在</a:t>
            </a:r>
            <a:r>
              <a:rPr kumimoji="1" lang="zh-CN" altLang="en-US" sz="4000" b="1" dirty="0">
                <a:latin typeface="Microsoft YaHei" panose="020B0503020204020204" pitchFamily="34" charset="-122"/>
                <a:ea typeface="Microsoft YaHei" panose="020B0503020204020204" pitchFamily="34" charset="-122"/>
              </a:rPr>
              <a:t>和指向</a:t>
            </a:r>
            <a:r>
              <a:rPr kumimoji="1" lang="zh-CN" altLang="en-US" sz="4000" b="1" dirty="0">
                <a:solidFill>
                  <a:srgbClr val="FF0000"/>
                </a:solidFill>
                <a:latin typeface="Microsoft YaHei" panose="020B0503020204020204" pitchFamily="34" charset="-122"/>
                <a:ea typeface="Microsoft YaHei" panose="020B0503020204020204" pitchFamily="34" charset="-122"/>
              </a:rPr>
              <a:t>未来</a:t>
            </a:r>
            <a:r>
              <a:rPr kumimoji="1" lang="zh-CN" altLang="en-US" sz="4000" b="1" dirty="0">
                <a:latin typeface="Microsoft YaHei" panose="020B0503020204020204" pitchFamily="34" charset="-122"/>
                <a:ea typeface="Microsoft YaHei" panose="020B0503020204020204" pitchFamily="34" charset="-122"/>
              </a:rPr>
              <a:t>。</a:t>
            </a:r>
            <a:endParaRPr kumimoji="1" lang="en-US" altLang="zh-CN" sz="4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5038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2831" y="1272961"/>
            <a:ext cx="10804913" cy="952379"/>
            <a:chOff x="329645" y="1749150"/>
            <a:chExt cx="10804913" cy="952379"/>
          </a:xfrm>
        </p:grpSpPr>
        <p:cxnSp>
          <p:nvCxnSpPr>
            <p:cNvPr id="3" name="直接连接符 2"/>
            <p:cNvCxnSpPr/>
            <p:nvPr/>
          </p:nvCxnSpPr>
          <p:spPr>
            <a:xfrm flipV="1">
              <a:off x="1538802" y="2623347"/>
              <a:ext cx="9404371" cy="299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563464" y="1871396"/>
              <a:ext cx="9571094" cy="707886"/>
            </a:xfrm>
            <a:prstGeom prst="rect">
              <a:avLst/>
            </a:prstGeom>
            <a:noFill/>
          </p:spPr>
          <p:txBody>
            <a:bodyPr wrap="square">
              <a:spAutoFit/>
            </a:bodyPr>
            <a:lstStyle/>
            <a:p>
              <a:r>
                <a:rPr lang="zh-CN" altLang="en-US" sz="4000" b="1" dirty="0">
                  <a:latin typeface="微软雅黑" pitchFamily="34" charset="-122"/>
                  <a:ea typeface="微软雅黑" pitchFamily="34" charset="-122"/>
                </a:rPr>
                <a:t>战“疫”中的国际舆论场</a:t>
              </a:r>
            </a:p>
          </p:txBody>
        </p:sp>
        <p:sp>
          <p:nvSpPr>
            <p:cNvPr id="5" name="椭圆 4"/>
            <p:cNvSpPr/>
            <p:nvPr/>
          </p:nvSpPr>
          <p:spPr>
            <a:xfrm>
              <a:off x="329645" y="1749150"/>
              <a:ext cx="966047" cy="952379"/>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8583" tIns="64291" rIns="128583" bIns="64291" rtlCol="0" anchor="ctr"/>
            <a:lstStyle/>
            <a:p>
              <a:pPr lvl="0" algn="ctr"/>
              <a:r>
                <a:rPr lang="zh-CN" altLang="en-US" sz="4400" b="1" dirty="0">
                  <a:solidFill>
                    <a:schemeClr val="tx1"/>
                  </a:solidFill>
                  <a:latin typeface="微软雅黑" pitchFamily="34" charset="-122"/>
                  <a:ea typeface="微软雅黑" pitchFamily="34" charset="-122"/>
                </a:rPr>
                <a:t>三</a:t>
              </a:r>
            </a:p>
          </p:txBody>
        </p:sp>
      </p:grpSp>
      <p:pic>
        <p:nvPicPr>
          <p:cNvPr id="1026" name="Picture 2" descr="https://timgsa.baidu.com/timg?image&amp;quality=80&amp;size=b9999_10000&amp;sec=1591676609774&amp;di=47ba56cff08211edcf6f11a479303eee&amp;imgtype=0&amp;src=http%3A%2F%2Fpics2.baidu.com%2Ffeed%2F267f9e2f070828386c53e062541e18074d08f1fc.jpeg%3Ftoken%3D48a888df89561556a31a46860b4f6d94"/>
          <p:cNvPicPr>
            <a:picLocks noChangeAspect="1" noChangeArrowheads="1"/>
          </p:cNvPicPr>
          <p:nvPr/>
        </p:nvPicPr>
        <p:blipFill rotWithShape="1">
          <a:blip r:embed="rId2">
            <a:extLst>
              <a:ext uri="{28A0092B-C50C-407E-A947-70E740481C1C}">
                <a14:useLocalDpi xmlns:a14="http://schemas.microsoft.com/office/drawing/2010/main" val="0"/>
              </a:ext>
            </a:extLst>
          </a:blip>
          <a:srcRect b="7162"/>
          <a:stretch/>
        </p:blipFill>
        <p:spPr bwMode="auto">
          <a:xfrm>
            <a:off x="2739360" y="2680221"/>
            <a:ext cx="7721820"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938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8645" y="160000"/>
            <a:ext cx="10155344" cy="1077218"/>
          </a:xfrm>
          <a:prstGeom prst="rect">
            <a:avLst/>
          </a:prstGeom>
          <a:solidFill>
            <a:schemeClr val="accent2"/>
          </a:solidFill>
        </p:spPr>
        <p:txBody>
          <a:bodyPr wrap="none" lIns="91427" tIns="45714" rIns="91427" bIns="45714">
            <a:spAutoFit/>
          </a:bodyPr>
          <a:lstStyle/>
          <a:p>
            <a:r>
              <a:rPr lang="zh-CN" altLang="en-US" sz="3200" b="1" dirty="0">
                <a:latin typeface="微软雅黑" pitchFamily="34" charset="-122"/>
                <a:ea typeface="微软雅黑" pitchFamily="34" charset="-122"/>
              </a:rPr>
              <a:t>关于疫情的报道： 从初期只关于中国到现在关于全世界</a:t>
            </a:r>
            <a:endParaRPr lang="en-US" altLang="zh-CN" sz="3200" b="1" dirty="0">
              <a:latin typeface="微软雅黑" pitchFamily="34" charset="-122"/>
              <a:ea typeface="微软雅黑" pitchFamily="34" charset="-122"/>
            </a:endParaRPr>
          </a:p>
          <a:p>
            <a:r>
              <a:rPr lang="en-US" altLang="zh-CN" sz="3200" b="1" dirty="0">
                <a:latin typeface="微软雅黑" pitchFamily="34" charset="-122"/>
                <a:ea typeface="微软雅黑" pitchFamily="34" charset="-122"/>
              </a:rPr>
              <a:t>                            </a:t>
            </a:r>
            <a:r>
              <a:rPr lang="zh-CN" altLang="en-US" sz="3200" b="1" dirty="0">
                <a:latin typeface="微软雅黑" pitchFamily="34" charset="-122"/>
                <a:ea typeface="微软雅黑" pitchFamily="34" charset="-122"/>
              </a:rPr>
              <a:t>从初期到现在对中国态度的转变</a:t>
            </a:r>
            <a:endParaRPr lang="zh-CN" altLang="zh-CN" sz="3200" b="1" dirty="0">
              <a:latin typeface="微软雅黑" pitchFamily="34" charset="-122"/>
              <a:ea typeface="微软雅黑" pitchFamily="34" charset="-122"/>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319"/>
          <a:stretch/>
        </p:blipFill>
        <p:spPr bwMode="auto">
          <a:xfrm>
            <a:off x="5847651" y="1649920"/>
            <a:ext cx="7039778" cy="459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800" y="744776"/>
            <a:ext cx="4454813" cy="6080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308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6"/>
          <p:cNvSpPr>
            <a:spLocks/>
          </p:cNvSpPr>
          <p:nvPr/>
        </p:nvSpPr>
        <p:spPr bwMode="auto">
          <a:xfrm>
            <a:off x="1237462" y="2162555"/>
            <a:ext cx="4937180" cy="4349428"/>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solidFill>
            <a:schemeClr val="accent2"/>
          </a:solidFill>
          <a:ln w="0">
            <a:noFill/>
            <a:prstDash val="solid"/>
            <a:round/>
            <a:headEnd/>
            <a:tailEnd/>
          </a:ln>
        </p:spPr>
        <p:txBody>
          <a:bodyPr vert="horz" wrap="square" lIns="128563" tIns="64281" rIns="128563" bIns="64281" numCol="1" anchor="t" anchorCtr="0" compatLnSpc="1">
            <a:prstTxWarp prst="textNoShape">
              <a:avLst/>
            </a:prstTxWarp>
          </a:bodyPr>
          <a:lstStyle/>
          <a:p>
            <a:endParaRPr lang="zh-CN" altLang="en-US"/>
          </a:p>
        </p:txBody>
      </p:sp>
      <p:sp>
        <p:nvSpPr>
          <p:cNvPr id="28" name="Freeform 11"/>
          <p:cNvSpPr>
            <a:spLocks/>
          </p:cNvSpPr>
          <p:nvPr/>
        </p:nvSpPr>
        <p:spPr bwMode="auto">
          <a:xfrm>
            <a:off x="1648543" y="1423110"/>
            <a:ext cx="4115020" cy="3581420"/>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noFill/>
          <a:ln w="19050">
            <a:solidFill>
              <a:schemeClr val="accent2"/>
            </a:solidFill>
            <a:prstDash val="solid"/>
            <a:round/>
            <a:headEnd/>
            <a:tailEnd/>
          </a:ln>
        </p:spPr>
        <p:txBody>
          <a:bodyPr vert="horz" wrap="square" lIns="128563" tIns="64281" rIns="128563" bIns="64281" numCol="1" anchor="t" anchorCtr="0" compatLnSpc="1">
            <a:prstTxWarp prst="textNoShape">
              <a:avLst/>
            </a:prstTxWarp>
          </a:bodyPr>
          <a:lstStyle/>
          <a:p>
            <a:endParaRPr lang="zh-CN" altLang="en-US" dirty="0"/>
          </a:p>
        </p:txBody>
      </p:sp>
      <p:sp>
        <p:nvSpPr>
          <p:cNvPr id="16" name="MH_Number_1"/>
          <p:cNvSpPr/>
          <p:nvPr>
            <p:custDataLst>
              <p:tags r:id="rId1"/>
            </p:custDataLst>
          </p:nvPr>
        </p:nvSpPr>
        <p:spPr>
          <a:xfrm>
            <a:off x="7406717" y="2031927"/>
            <a:ext cx="379646" cy="379646"/>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MH_Entry_1"/>
          <p:cNvSpPr/>
          <p:nvPr>
            <p:custDataLst>
              <p:tags r:id="rId2"/>
            </p:custDataLst>
          </p:nvPr>
        </p:nvSpPr>
        <p:spPr>
          <a:xfrm>
            <a:off x="8024196" y="1981499"/>
            <a:ext cx="3733772"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歧视和造谣型面孔</a:t>
            </a:r>
            <a:endPar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Number_2"/>
          <p:cNvSpPr/>
          <p:nvPr>
            <p:custDataLst>
              <p:tags r:id="rId3"/>
            </p:custDataLst>
          </p:nvPr>
        </p:nvSpPr>
        <p:spPr>
          <a:xfrm>
            <a:off x="7406717" y="3026862"/>
            <a:ext cx="379646" cy="379646"/>
          </a:xfrm>
          <a:prstGeom prst="ellipse">
            <a:avLst/>
          </a:prstGeom>
          <a:solidFill>
            <a:schemeClr val="accent2"/>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MH_Entry_2"/>
          <p:cNvSpPr/>
          <p:nvPr>
            <p:custDataLst>
              <p:tags r:id="rId4"/>
            </p:custDataLst>
          </p:nvPr>
        </p:nvSpPr>
        <p:spPr>
          <a:xfrm>
            <a:off x="8024196" y="2976433"/>
            <a:ext cx="2694705"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36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批评型面孔</a:t>
            </a:r>
          </a:p>
        </p:txBody>
      </p:sp>
      <p:sp>
        <p:nvSpPr>
          <p:cNvPr id="20" name="MH_Number_3"/>
          <p:cNvSpPr/>
          <p:nvPr>
            <p:custDataLst>
              <p:tags r:id="rId5"/>
            </p:custDataLst>
          </p:nvPr>
        </p:nvSpPr>
        <p:spPr>
          <a:xfrm>
            <a:off x="7406717" y="4021795"/>
            <a:ext cx="379646" cy="379646"/>
          </a:xfrm>
          <a:prstGeom prst="ellipse">
            <a:avLst/>
          </a:prstGeom>
          <a:solidFill>
            <a:schemeClr val="accent3"/>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3"/>
          <p:cNvSpPr/>
          <p:nvPr>
            <p:custDataLst>
              <p:tags r:id="rId6"/>
            </p:custDataLst>
          </p:nvPr>
        </p:nvSpPr>
        <p:spPr>
          <a:xfrm>
            <a:off x="8024195" y="3971368"/>
            <a:ext cx="4669876"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相对客观友善型面孔</a:t>
            </a:r>
          </a:p>
        </p:txBody>
      </p:sp>
      <p:sp>
        <p:nvSpPr>
          <p:cNvPr id="22" name="MH_Number_4"/>
          <p:cNvSpPr/>
          <p:nvPr>
            <p:custDataLst>
              <p:tags r:id="rId7"/>
            </p:custDataLst>
          </p:nvPr>
        </p:nvSpPr>
        <p:spPr>
          <a:xfrm>
            <a:off x="7406717" y="5016730"/>
            <a:ext cx="379646" cy="379646"/>
          </a:xfrm>
          <a:prstGeom prst="ellipse">
            <a:avLst/>
          </a:prstGeom>
          <a:solidFill>
            <a:schemeClr val="accent4"/>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4"/>
          <p:cNvSpPr/>
          <p:nvPr>
            <p:custDataLst>
              <p:tags r:id="rId8"/>
            </p:custDataLst>
          </p:nvPr>
        </p:nvSpPr>
        <p:spPr>
          <a:xfrm>
            <a:off x="8024196" y="4966301"/>
            <a:ext cx="3949796"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36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我们怎么应对？</a:t>
            </a:r>
          </a:p>
        </p:txBody>
      </p:sp>
    </p:spTree>
    <p:extLst>
      <p:ext uri="{BB962C8B-B14F-4D97-AF65-F5344CB8AC3E}">
        <p14:creationId xmlns:p14="http://schemas.microsoft.com/office/powerpoint/2010/main" val="1471728200"/>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14:presetBounceEnd="4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40000">
                                          <p:cBhvr additive="base">
                                            <p:cTn id="7" dur="1250" fill="hold"/>
                                            <p:tgtEl>
                                              <p:spTgt spid="2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40000">
                                          <p:cBhvr additive="base">
                                            <p:cTn id="11" dur="1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12" dur="1750" fill="hold"/>
                                            <p:tgtEl>
                                              <p:spTgt spid="28"/>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53" presetClass="entr" presetSubtype="16"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6" grpId="0" animBg="1"/>
          <p:bldP spid="17" grpId="0"/>
          <p:bldP spid="18" grpId="0" animBg="1"/>
          <p:bldP spid="19" grpId="0"/>
          <p:bldP spid="20" grpId="0" animBg="1"/>
          <p:bldP spid="21" grpId="0"/>
          <p:bldP spid="22" grpId="0" animBg="1"/>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250" fill="hold"/>
                                            <p:tgtEl>
                                              <p:spTgt spid="27"/>
                                            </p:tgtEl>
                                            <p:attrNameLst>
                                              <p:attrName>ppt_x</p:attrName>
                                            </p:attrNameLst>
                                          </p:cBhvr>
                                          <p:tavLst>
                                            <p:tav tm="0">
                                              <p:val>
                                                <p:strVal val="#ppt_x"/>
                                              </p:val>
                                            </p:tav>
                                            <p:tav tm="100000">
                                              <p:val>
                                                <p:strVal val="#ppt_x"/>
                                              </p:val>
                                            </p:tav>
                                          </p:tavLst>
                                        </p:anim>
                                        <p:anim calcmode="lin" valueType="num">
                                          <p:cBhvr additive="base">
                                            <p:cTn id="8" dur="12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750" fill="hold"/>
                                            <p:tgtEl>
                                              <p:spTgt spid="28"/>
                                            </p:tgtEl>
                                            <p:attrNameLst>
                                              <p:attrName>ppt_x</p:attrName>
                                            </p:attrNameLst>
                                          </p:cBhvr>
                                          <p:tavLst>
                                            <p:tav tm="0">
                                              <p:val>
                                                <p:strVal val="#ppt_x"/>
                                              </p:val>
                                            </p:tav>
                                            <p:tav tm="100000">
                                              <p:val>
                                                <p:strVal val="#ppt_x"/>
                                              </p:val>
                                            </p:tav>
                                          </p:tavLst>
                                        </p:anim>
                                        <p:anim calcmode="lin" valueType="num">
                                          <p:cBhvr additive="base">
                                            <p:cTn id="12" dur="1750" fill="hold"/>
                                            <p:tgtEl>
                                              <p:spTgt spid="28"/>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53" presetClass="entr" presetSubtype="16"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6" grpId="0" animBg="1"/>
          <p:bldP spid="17" grpId="0"/>
          <p:bldP spid="18" grpId="0" animBg="1"/>
          <p:bldP spid="19" grpId="0"/>
          <p:bldP spid="20" grpId="0" animBg="1"/>
          <p:bldP spid="21" grpId="0"/>
          <p:bldP spid="22" grpId="0" animBg="1"/>
          <p:bldP spid="2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28" y="1"/>
            <a:ext cx="3180988" cy="1641155"/>
            <a:chOff x="1675366" y="2449016"/>
            <a:chExt cx="3777715" cy="2493435"/>
          </a:xfrm>
        </p:grpSpPr>
        <p:sp>
          <p:nvSpPr>
            <p:cNvPr id="16" name="Freeform 6"/>
            <p:cNvSpPr>
              <a:spLocks/>
            </p:cNvSpPr>
            <p:nvPr/>
          </p:nvSpPr>
          <p:spPr bwMode="auto">
            <a:xfrm>
              <a:off x="1675366" y="2449016"/>
              <a:ext cx="3777715" cy="2493435"/>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blipFill dpi="0" rotWithShape="1">
              <a:blip r:embed="rId5" cstate="print">
                <a:extLst>
                  <a:ext uri="{28A0092B-C50C-407E-A947-70E740481C1C}">
                    <a14:useLocalDpi xmlns:a14="http://schemas.microsoft.com/office/drawing/2010/main" val="0"/>
                  </a:ext>
                </a:extLst>
              </a:blip>
              <a:srcRect/>
              <a:stretch>
                <a:fillRect l="-8731" r="-8731"/>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050" name="文本框 2"/>
            <p:cNvSpPr txBox="1">
              <a:spLocks noChangeArrowheads="1"/>
            </p:cNvSpPr>
            <p:nvPr>
              <p:custDataLst>
                <p:tags r:id="rId2"/>
              </p:custDataLst>
            </p:nvPr>
          </p:nvSpPr>
          <p:spPr bwMode="auto">
            <a:xfrm>
              <a:off x="2560125" y="2505994"/>
              <a:ext cx="1695985" cy="239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10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8" name="矩形 7"/>
          <p:cNvSpPr/>
          <p:nvPr/>
        </p:nvSpPr>
        <p:spPr>
          <a:xfrm>
            <a:off x="2910366" y="164514"/>
            <a:ext cx="5320685" cy="830998"/>
          </a:xfrm>
          <a:prstGeom prst="rect">
            <a:avLst/>
          </a:prstGeom>
        </p:spPr>
        <p:txBody>
          <a:bodyPr wrap="square" lIns="0" tIns="0" rIns="0" bIns="0">
            <a:spAutoFit/>
          </a:bodyPr>
          <a:lstStyle/>
          <a:p>
            <a:pPr lvl="1"/>
            <a:r>
              <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歧视和造谣型</a:t>
            </a:r>
          </a:p>
        </p:txBody>
      </p:sp>
      <p:grpSp>
        <p:nvGrpSpPr>
          <p:cNvPr id="3" name="组合 2"/>
          <p:cNvGrpSpPr/>
          <p:nvPr/>
        </p:nvGrpSpPr>
        <p:grpSpPr>
          <a:xfrm>
            <a:off x="7691945" y="1070554"/>
            <a:ext cx="5267325" cy="6162097"/>
            <a:chOff x="7322368" y="1070554"/>
            <a:chExt cx="5267325" cy="6162096"/>
          </a:xfrm>
        </p:grpSpPr>
        <p:sp>
          <p:nvSpPr>
            <p:cNvPr id="20" name="Rectangle 33"/>
            <p:cNvSpPr/>
            <p:nvPr/>
          </p:nvSpPr>
          <p:spPr>
            <a:xfrm>
              <a:off x="8204221" y="6397940"/>
              <a:ext cx="3503620" cy="834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Arial" panose="020B0604020202020204" pitchFamily="34" charset="0"/>
                  <a:ea typeface="微软雅黑" panose="020B0503020204020204" pitchFamily="34" charset="-122"/>
                  <a:sym typeface="Arial" panose="020B0604020202020204" pitchFamily="34" charset="0"/>
                </a:rPr>
                <a:t>德国</a:t>
              </a:r>
              <a:r>
                <a:rPr lang="en-US" altLang="zh-CN" sz="3200" dirty="0">
                  <a:latin typeface="Arial" panose="020B0604020202020204" pitchFamily="34" charset="0"/>
                  <a:ea typeface="微软雅黑" panose="020B0503020204020204" pitchFamily="34" charset="-122"/>
                  <a:sym typeface="Arial" panose="020B0604020202020204" pitchFamily="34" charset="0"/>
                </a:rPr>
                <a:t>《</a:t>
              </a:r>
              <a:r>
                <a:rPr lang="zh-CN" altLang="en-US" sz="3200" dirty="0">
                  <a:latin typeface="Arial" panose="020B0604020202020204" pitchFamily="34" charset="0"/>
                  <a:ea typeface="微软雅黑" panose="020B0503020204020204" pitchFamily="34" charset="-122"/>
                  <a:sym typeface="Arial" panose="020B0604020202020204" pitchFamily="34" charset="0"/>
                </a:rPr>
                <a:t>明镜周刊</a:t>
              </a:r>
              <a:r>
                <a:rPr lang="en-US" altLang="zh-CN" sz="3200" dirty="0">
                  <a:latin typeface="Arial" panose="020B0604020202020204" pitchFamily="34" charset="0"/>
                  <a:ea typeface="微软雅黑" panose="020B0503020204020204" pitchFamily="34" charset="-122"/>
                  <a:sym typeface="Arial" panose="020B0604020202020204" pitchFamily="34" charset="0"/>
                </a:rPr>
                <a:t>》</a:t>
              </a:r>
              <a:endParaRPr lang="id-ID" sz="3200" dirty="0">
                <a:latin typeface="Arial" panose="020B0604020202020204" pitchFamily="34" charset="0"/>
                <a:ea typeface="微软雅黑" panose="020B0503020204020204" pitchFamily="34" charset="-122"/>
                <a:sym typeface="Arial" panose="020B0604020202020204" pitchFamily="34" charset="0"/>
              </a:endParaRPr>
            </a:p>
          </p:txBody>
        </p:sp>
        <p:pic>
          <p:nvPicPr>
            <p:cNvPr id="12" name="图片 11" descr="C:\Users\nana\AppData\Local\Temp\WeChat Files\e4f26a77585851c1c0ac6de9d6d2590.png"/>
            <p:cNvPicPr/>
            <p:nvPr/>
          </p:nvPicPr>
          <p:blipFill rotWithShape="1">
            <a:blip r:embed="rId6">
              <a:extLst>
                <a:ext uri="{28A0092B-C50C-407E-A947-70E740481C1C}">
                  <a14:useLocalDpi xmlns:a14="http://schemas.microsoft.com/office/drawing/2010/main" val="0"/>
                </a:ext>
              </a:extLst>
            </a:blip>
            <a:srcRect t="38856" b="4065"/>
            <a:stretch/>
          </p:blipFill>
          <p:spPr bwMode="auto">
            <a:xfrm>
              <a:off x="7322368" y="1070554"/>
              <a:ext cx="5267325" cy="5344795"/>
            </a:xfrm>
            <a:prstGeom prst="rect">
              <a:avLst/>
            </a:prstGeom>
            <a:noFill/>
            <a:ln>
              <a:noFill/>
            </a:ln>
            <a:extLst>
              <a:ext uri="{53640926-AAD7-44D8-BBD7-CCE9431645EC}">
                <a14:shadowObscured xmlns:a14="http://schemas.microsoft.com/office/drawing/2010/main"/>
              </a:ext>
            </a:extLst>
          </p:spPr>
        </p:pic>
      </p:grpSp>
      <p:sp>
        <p:nvSpPr>
          <p:cNvPr id="4" name="矩形 3"/>
          <p:cNvSpPr/>
          <p:nvPr/>
        </p:nvSpPr>
        <p:spPr>
          <a:xfrm>
            <a:off x="380703" y="2508579"/>
            <a:ext cx="7416824" cy="3785652"/>
          </a:xfrm>
          <a:prstGeom prst="rect">
            <a:avLst/>
          </a:prstGeom>
        </p:spPr>
        <p:txBody>
          <a:bodyPr wrap="square" lIns="91427" tIns="45714" rIns="91427" bIns="45714">
            <a:spAutoFit/>
          </a:bodyPr>
          <a:lstStyle/>
          <a:p>
            <a:pPr>
              <a:lnSpc>
                <a:spcPct val="150000"/>
              </a:lnSpc>
            </a:pPr>
            <a:r>
              <a:rPr lang="zh-CN" altLang="en-US" sz="3200" b="1" dirty="0">
                <a:solidFill>
                  <a:srgbClr val="FF0000"/>
                </a:solidFill>
                <a:latin typeface="微软雅黑" pitchFamily="34" charset="-122"/>
                <a:ea typeface="微软雅黑" pitchFamily="34" charset="-122"/>
              </a:rPr>
              <a:t>一是污名化，</a:t>
            </a:r>
            <a:r>
              <a:rPr lang="zh-CN" altLang="zh-CN" sz="3200" b="1" dirty="0">
                <a:latin typeface="微软雅黑" pitchFamily="34" charset="-122"/>
                <a:ea typeface="微软雅黑" pitchFamily="34" charset="-122"/>
              </a:rPr>
              <a:t>体现为将新冠病毒冠名“中国病毒”“武汉病毒”“中国制造”，</a:t>
            </a:r>
            <a:r>
              <a:rPr lang="zh-CN" altLang="en-US" sz="3200" b="1" dirty="0">
                <a:solidFill>
                  <a:srgbClr val="FF0000"/>
                </a:solidFill>
                <a:latin typeface="微软雅黑" pitchFamily="34" charset="-122"/>
                <a:ea typeface="微软雅黑" pitchFamily="34" charset="-122"/>
              </a:rPr>
              <a:t>制造</a:t>
            </a:r>
            <a:r>
              <a:rPr lang="zh-CN" altLang="zh-CN" sz="3200" b="1" dirty="0">
                <a:solidFill>
                  <a:srgbClr val="FF0000"/>
                </a:solidFill>
                <a:latin typeface="微软雅黑" pitchFamily="34" charset="-122"/>
                <a:ea typeface="微软雅黑" pitchFamily="34" charset="-122"/>
              </a:rPr>
              <a:t>种族歧视</a:t>
            </a:r>
            <a:r>
              <a:rPr lang="zh-CN" altLang="zh-CN" sz="3200" b="1" dirty="0">
                <a:latin typeface="微软雅黑" pitchFamily="34" charset="-122"/>
                <a:ea typeface="微软雅黑" pitchFamily="34" charset="-122"/>
              </a:rPr>
              <a:t>，</a:t>
            </a:r>
            <a:r>
              <a:rPr lang="zh-CN" altLang="en-US" sz="3200" b="1" dirty="0">
                <a:latin typeface="微软雅黑" pitchFamily="34" charset="-122"/>
                <a:ea typeface="微软雅黑" pitchFamily="34" charset="-122"/>
              </a:rPr>
              <a:t>导致世界各地的华人、中国留学生甚至亚洲人都遭遇不同程度的歧视甚至伤害。</a:t>
            </a:r>
          </a:p>
        </p:txBody>
      </p:sp>
    </p:spTree>
    <p:custDataLst>
      <p:tags r:id="rId1"/>
    </p:custDataLst>
    <p:extLst>
      <p:ext uri="{BB962C8B-B14F-4D97-AF65-F5344CB8AC3E}">
        <p14:creationId xmlns:p14="http://schemas.microsoft.com/office/powerpoint/2010/main" val="19255476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28" y="1"/>
            <a:ext cx="3180988" cy="1641155"/>
            <a:chOff x="1675366" y="2449016"/>
            <a:chExt cx="3777715" cy="2493435"/>
          </a:xfrm>
        </p:grpSpPr>
        <p:sp>
          <p:nvSpPr>
            <p:cNvPr id="16" name="Freeform 6"/>
            <p:cNvSpPr>
              <a:spLocks/>
            </p:cNvSpPr>
            <p:nvPr/>
          </p:nvSpPr>
          <p:spPr bwMode="auto">
            <a:xfrm>
              <a:off x="1675366" y="2449016"/>
              <a:ext cx="3777715" cy="2493435"/>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blipFill dpi="0" rotWithShape="1">
              <a:blip r:embed="rId5" cstate="print">
                <a:extLst>
                  <a:ext uri="{28A0092B-C50C-407E-A947-70E740481C1C}">
                    <a14:useLocalDpi xmlns:a14="http://schemas.microsoft.com/office/drawing/2010/main" val="0"/>
                  </a:ext>
                </a:extLst>
              </a:blip>
              <a:srcRect/>
              <a:stretch>
                <a:fillRect l="-8731" r="-8731"/>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050" name="文本框 2"/>
            <p:cNvSpPr txBox="1">
              <a:spLocks noChangeArrowheads="1"/>
            </p:cNvSpPr>
            <p:nvPr>
              <p:custDataLst>
                <p:tags r:id="rId2"/>
              </p:custDataLst>
            </p:nvPr>
          </p:nvSpPr>
          <p:spPr bwMode="auto">
            <a:xfrm>
              <a:off x="2560125" y="2505994"/>
              <a:ext cx="1695985" cy="239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10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8" name="矩形 7"/>
          <p:cNvSpPr/>
          <p:nvPr/>
        </p:nvSpPr>
        <p:spPr>
          <a:xfrm>
            <a:off x="2910366" y="164514"/>
            <a:ext cx="5320685" cy="830998"/>
          </a:xfrm>
          <a:prstGeom prst="rect">
            <a:avLst/>
          </a:prstGeom>
        </p:spPr>
        <p:txBody>
          <a:bodyPr wrap="square" lIns="0" tIns="0" rIns="0" bIns="0">
            <a:spAutoFit/>
          </a:bodyPr>
          <a:lstStyle/>
          <a:p>
            <a:pPr lvl="1"/>
            <a:r>
              <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歧视和造谣型</a:t>
            </a:r>
          </a:p>
        </p:txBody>
      </p:sp>
      <p:sp>
        <p:nvSpPr>
          <p:cNvPr id="10" name="矩形 9"/>
          <p:cNvSpPr/>
          <p:nvPr/>
        </p:nvSpPr>
        <p:spPr>
          <a:xfrm>
            <a:off x="164679" y="2464198"/>
            <a:ext cx="7416824" cy="1569648"/>
          </a:xfrm>
          <a:prstGeom prst="rect">
            <a:avLst/>
          </a:prstGeom>
        </p:spPr>
        <p:txBody>
          <a:bodyPr wrap="square" lIns="91427" tIns="45714" rIns="91427" bIns="45714">
            <a:spAutoFit/>
          </a:bodyPr>
          <a:lstStyle/>
          <a:p>
            <a:pPr>
              <a:lnSpc>
                <a:spcPct val="150000"/>
              </a:lnSpc>
            </a:pPr>
            <a:r>
              <a:rPr lang="zh-CN" altLang="en-US" sz="3200" b="1" dirty="0">
                <a:solidFill>
                  <a:srgbClr val="FF0000"/>
                </a:solidFill>
                <a:latin typeface="微软雅黑" pitchFamily="34" charset="-122"/>
                <a:ea typeface="微软雅黑" pitchFamily="34" charset="-122"/>
              </a:rPr>
              <a:t>二是妖魔化，</a:t>
            </a:r>
            <a:r>
              <a:rPr lang="zh-CN" altLang="en-US" sz="3200" b="1" dirty="0">
                <a:latin typeface="微软雅黑" pitchFamily="34" charset="-122"/>
                <a:ea typeface="微软雅黑" pitchFamily="34" charset="-122"/>
              </a:rPr>
              <a:t>体现为</a:t>
            </a:r>
            <a:r>
              <a:rPr lang="zh-CN" altLang="en-US" sz="3200" b="1" dirty="0">
                <a:solidFill>
                  <a:srgbClr val="FF0000"/>
                </a:solidFill>
                <a:latin typeface="微软雅黑" pitchFamily="34" charset="-122"/>
                <a:ea typeface="微软雅黑" pitchFamily="34" charset="-122"/>
              </a:rPr>
              <a:t>捏造、编造“事实”</a:t>
            </a:r>
            <a:r>
              <a:rPr lang="zh-CN" altLang="en-US" sz="3200" b="1" dirty="0">
                <a:latin typeface="微软雅黑" pitchFamily="34" charset="-122"/>
                <a:ea typeface="微软雅黑" pitchFamily="34" charset="-122"/>
              </a:rPr>
              <a:t>抹黑中国抗击疫情的努力。</a:t>
            </a:r>
          </a:p>
        </p:txBody>
      </p:sp>
    </p:spTree>
    <p:custDataLst>
      <p:tags r:id="rId1"/>
    </p:custDataLst>
    <p:extLst>
      <p:ext uri="{BB962C8B-B14F-4D97-AF65-F5344CB8AC3E}">
        <p14:creationId xmlns:p14="http://schemas.microsoft.com/office/powerpoint/2010/main" val="5226170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28" y="1"/>
            <a:ext cx="3180988" cy="1641155"/>
            <a:chOff x="1675366" y="2449016"/>
            <a:chExt cx="3777715" cy="2493435"/>
          </a:xfrm>
        </p:grpSpPr>
        <p:sp>
          <p:nvSpPr>
            <p:cNvPr id="16" name="Freeform 6"/>
            <p:cNvSpPr>
              <a:spLocks/>
            </p:cNvSpPr>
            <p:nvPr/>
          </p:nvSpPr>
          <p:spPr bwMode="auto">
            <a:xfrm>
              <a:off x="1675366" y="2449016"/>
              <a:ext cx="3777715" cy="2493435"/>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blipFill dpi="0" rotWithShape="1">
              <a:blip r:embed="rId5" cstate="print">
                <a:extLst>
                  <a:ext uri="{28A0092B-C50C-407E-A947-70E740481C1C}">
                    <a14:useLocalDpi xmlns:a14="http://schemas.microsoft.com/office/drawing/2010/main" val="0"/>
                  </a:ext>
                </a:extLst>
              </a:blip>
              <a:srcRect/>
              <a:stretch>
                <a:fillRect l="-8731" r="-8731"/>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050" name="文本框 2"/>
            <p:cNvSpPr txBox="1">
              <a:spLocks noChangeArrowheads="1"/>
            </p:cNvSpPr>
            <p:nvPr>
              <p:custDataLst>
                <p:tags r:id="rId2"/>
              </p:custDataLst>
            </p:nvPr>
          </p:nvSpPr>
          <p:spPr bwMode="auto">
            <a:xfrm>
              <a:off x="2560125" y="2505995"/>
              <a:ext cx="1695985" cy="238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10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8" name="矩形 7"/>
          <p:cNvSpPr/>
          <p:nvPr/>
        </p:nvSpPr>
        <p:spPr>
          <a:xfrm>
            <a:off x="2927245" y="580012"/>
            <a:ext cx="9931506" cy="830998"/>
          </a:xfrm>
          <a:prstGeom prst="rect">
            <a:avLst/>
          </a:prstGeom>
        </p:spPr>
        <p:txBody>
          <a:bodyPr wrap="square" lIns="0" tIns="0" rIns="0" bIns="0">
            <a:spAutoFit/>
          </a:bodyPr>
          <a:lstStyle/>
          <a:p>
            <a:r>
              <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批评型 </a:t>
            </a:r>
            <a:r>
              <a:rPr lang="zh-CN" altLang="en-US" sz="3600" b="1" dirty="0">
                <a:solidFill>
                  <a:schemeClr val="accent1"/>
                </a:solidFill>
                <a:latin typeface="楷体" pitchFamily="49" charset="-122"/>
                <a:ea typeface="楷体" pitchFamily="49" charset="-122"/>
                <a:cs typeface="+mn-ea"/>
                <a:sym typeface="Arial" panose="020B0604020202020204" pitchFamily="34" charset="0"/>
              </a:rPr>
              <a:t>（纽约时报、华尔街日报、卫报等）</a:t>
            </a:r>
          </a:p>
        </p:txBody>
      </p:sp>
      <p:pic>
        <p:nvPicPr>
          <p:cNvPr id="34" name="图片 33" descr="C:\Users\nana\AppData\Local\Temp\WeChat Files\0db70663a18cb0c721bc04abe2c6848.jpg"/>
          <p:cNvPicPr/>
          <p:nvPr/>
        </p:nvPicPr>
        <p:blipFill rotWithShape="1">
          <a:blip r:embed="rId6" cstate="print">
            <a:extLst>
              <a:ext uri="{28A0092B-C50C-407E-A947-70E740481C1C}">
                <a14:useLocalDpi xmlns:a14="http://schemas.microsoft.com/office/drawing/2010/main" val="0"/>
              </a:ext>
            </a:extLst>
          </a:blip>
          <a:srcRect b="31503"/>
          <a:stretch/>
        </p:blipFill>
        <p:spPr bwMode="auto">
          <a:xfrm>
            <a:off x="4629175" y="1816125"/>
            <a:ext cx="5235121" cy="5178970"/>
          </a:xfrm>
          <a:prstGeom prst="rect">
            <a:avLst/>
          </a:prstGeom>
          <a:noFill/>
          <a:ln>
            <a:noFill/>
          </a:ln>
        </p:spPr>
      </p:pic>
    </p:spTree>
    <p:custDataLst>
      <p:tags r:id="rId1"/>
    </p:custDataLst>
    <p:extLst>
      <p:ext uri="{BB962C8B-B14F-4D97-AF65-F5344CB8AC3E}">
        <p14:creationId xmlns:p14="http://schemas.microsoft.com/office/powerpoint/2010/main" val="11573551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653"/>
          <p:cNvSpPr/>
          <p:nvPr/>
        </p:nvSpPr>
        <p:spPr>
          <a:xfrm>
            <a:off x="3708088" y="5500753"/>
            <a:ext cx="105820" cy="1058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1655"/>
          <p:cNvSpPr/>
          <p:nvPr/>
        </p:nvSpPr>
        <p:spPr>
          <a:xfrm>
            <a:off x="6044445" y="4048661"/>
            <a:ext cx="211623" cy="2116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a:spLocks/>
          </p:cNvSpPr>
          <p:nvPr/>
        </p:nvSpPr>
        <p:spPr>
          <a:xfrm>
            <a:off x="4856642" y="2729466"/>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26" name="Text Placeholder 4"/>
          <p:cNvSpPr txBox="1">
            <a:spLocks/>
          </p:cNvSpPr>
          <p:nvPr/>
        </p:nvSpPr>
        <p:spPr>
          <a:xfrm>
            <a:off x="6038562" y="1962296"/>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27" name="Text Placeholder 4"/>
          <p:cNvSpPr txBox="1">
            <a:spLocks/>
          </p:cNvSpPr>
          <p:nvPr/>
        </p:nvSpPr>
        <p:spPr>
          <a:xfrm>
            <a:off x="7674106" y="4802272"/>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29" name="Shape 1657"/>
          <p:cNvSpPr/>
          <p:nvPr/>
        </p:nvSpPr>
        <p:spPr>
          <a:xfrm>
            <a:off x="10177332" y="2605031"/>
            <a:ext cx="378722" cy="387159"/>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8" name="组合 37"/>
          <p:cNvGrpSpPr/>
          <p:nvPr/>
        </p:nvGrpSpPr>
        <p:grpSpPr>
          <a:xfrm>
            <a:off x="-7728" y="1"/>
            <a:ext cx="3180988" cy="1641155"/>
            <a:chOff x="1675366" y="2449016"/>
            <a:chExt cx="3777715" cy="2493435"/>
          </a:xfrm>
        </p:grpSpPr>
        <p:sp>
          <p:nvSpPr>
            <p:cNvPr id="39" name="Freeform 6"/>
            <p:cNvSpPr>
              <a:spLocks/>
            </p:cNvSpPr>
            <p:nvPr/>
          </p:nvSpPr>
          <p:spPr bwMode="auto">
            <a:xfrm>
              <a:off x="1675366" y="2449016"/>
              <a:ext cx="3777715" cy="2493435"/>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blipFill dpi="0" rotWithShape="1">
              <a:blip r:embed="rId4" cstate="print">
                <a:extLst>
                  <a:ext uri="{28A0092B-C50C-407E-A947-70E740481C1C}">
                    <a14:useLocalDpi xmlns:a14="http://schemas.microsoft.com/office/drawing/2010/main" val="0"/>
                  </a:ext>
                </a:extLst>
              </a:blip>
              <a:srcRect/>
              <a:stretch>
                <a:fillRect l="-8731" r="-8731"/>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0" name="文本框 2"/>
            <p:cNvSpPr txBox="1">
              <a:spLocks noChangeArrowheads="1"/>
            </p:cNvSpPr>
            <p:nvPr>
              <p:custDataLst>
                <p:tags r:id="rId1"/>
              </p:custDataLst>
            </p:nvPr>
          </p:nvSpPr>
          <p:spPr bwMode="auto">
            <a:xfrm>
              <a:off x="2560125" y="2505995"/>
              <a:ext cx="1695985" cy="238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10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41" name="矩形 40"/>
          <p:cNvSpPr/>
          <p:nvPr/>
        </p:nvSpPr>
        <p:spPr>
          <a:xfrm>
            <a:off x="2910367" y="164514"/>
            <a:ext cx="9855713" cy="1384996"/>
          </a:xfrm>
          <a:prstGeom prst="rect">
            <a:avLst/>
          </a:prstGeom>
        </p:spPr>
        <p:txBody>
          <a:bodyPr wrap="square" lIns="0" tIns="0" rIns="0" bIns="0">
            <a:spAutoFit/>
          </a:bodyPr>
          <a:lstStyle/>
          <a:p>
            <a:r>
              <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相对客观友善型</a:t>
            </a:r>
            <a:r>
              <a:rPr lang="zh-CN" altLang="en-US" sz="3600" dirty="0">
                <a:solidFill>
                  <a:schemeClr val="accent1"/>
                </a:solidFill>
                <a:latin typeface="楷体" pitchFamily="49" charset="-122"/>
                <a:ea typeface="楷体" pitchFamily="49" charset="-122"/>
                <a:cs typeface="+mn-ea"/>
                <a:sym typeface="Arial" panose="020B0604020202020204" pitchFamily="34" charset="0"/>
              </a:rPr>
              <a:t>（国际左派类网站 如</a:t>
            </a:r>
            <a:r>
              <a:rPr lang="en-US" altLang="zh-CN" sz="3600" dirty="0">
                <a:solidFill>
                  <a:schemeClr val="accent1"/>
                </a:solidFill>
                <a:latin typeface="Times New Roman" pitchFamily="18" charset="0"/>
                <a:ea typeface="楷体" pitchFamily="49" charset="-122"/>
                <a:cs typeface="Times New Roman" pitchFamily="18" charset="0"/>
                <a:sym typeface="Arial" panose="020B0604020202020204" pitchFamily="34" charset="0"/>
              </a:rPr>
              <a:t>RCIT</a:t>
            </a:r>
            <a:r>
              <a:rPr lang="zh-CN" altLang="en-US" sz="3600" dirty="0">
                <a:solidFill>
                  <a:schemeClr val="accent1"/>
                </a:solidFill>
                <a:latin typeface="Times New Roman" pitchFamily="18" charset="0"/>
                <a:ea typeface="楷体" pitchFamily="49" charset="-122"/>
                <a:cs typeface="Times New Roman" pitchFamily="18" charset="0"/>
                <a:sym typeface="Arial" panose="020B0604020202020204" pitchFamily="34" charset="0"/>
              </a:rPr>
              <a:t>、 </a:t>
            </a:r>
            <a:r>
              <a:rPr lang="en-US" altLang="zh-CN" sz="3600" dirty="0">
                <a:solidFill>
                  <a:schemeClr val="accent1"/>
                </a:solidFill>
                <a:latin typeface="Times New Roman" pitchFamily="18" charset="0"/>
                <a:ea typeface="楷体" pitchFamily="49" charset="-122"/>
                <a:cs typeface="Times New Roman" pitchFamily="18" charset="0"/>
                <a:sym typeface="Arial" panose="020B0604020202020204" pitchFamily="34" charset="0"/>
              </a:rPr>
              <a:t>communists</a:t>
            </a:r>
            <a:r>
              <a:rPr lang="zh-CN" altLang="en-US" sz="3600" dirty="0">
                <a:solidFill>
                  <a:schemeClr val="accent1"/>
                </a:solidFill>
                <a:latin typeface="楷体" pitchFamily="49" charset="-122"/>
                <a:ea typeface="楷体" pitchFamily="49" charset="-122"/>
                <a:cs typeface="+mn-ea"/>
                <a:sym typeface="Arial" panose="020B0604020202020204" pitchFamily="34" charset="0"/>
              </a:rPr>
              <a:t>）</a:t>
            </a:r>
          </a:p>
        </p:txBody>
      </p:sp>
      <p:sp>
        <p:nvSpPr>
          <p:cNvPr id="42" name="矩形 41"/>
          <p:cNvSpPr/>
          <p:nvPr/>
        </p:nvSpPr>
        <p:spPr>
          <a:xfrm>
            <a:off x="1441828" y="1744117"/>
            <a:ext cx="10406576" cy="5350686"/>
          </a:xfrm>
          <a:prstGeom prst="rect">
            <a:avLst/>
          </a:prstGeom>
        </p:spPr>
        <p:txBody>
          <a:bodyPr wrap="square" lIns="91427" tIns="45714" rIns="91427" bIns="45714">
            <a:spAutoFit/>
          </a:bodyPr>
          <a:lstStyle/>
          <a:p>
            <a:pPr indent="304759">
              <a:spcAft>
                <a:spcPts val="0"/>
              </a:spcAft>
              <a:tabLst>
                <a:tab pos="810152" algn="l"/>
              </a:tabLst>
            </a:pPr>
            <a:r>
              <a:rPr lang="en-US" altLang="zh-CN" sz="2800" kern="100" dirty="0">
                <a:latin typeface="Times New Roman" pitchFamily="18" charset="0"/>
                <a:ea typeface="+mn-ea"/>
                <a:cs typeface="Times New Roman" pitchFamily="18" charset="0"/>
              </a:rPr>
              <a:t>Instead of voicing support or encouraging solidarity–“We are Wuhan”—</a:t>
            </a:r>
            <a:r>
              <a:rPr lang="en-US" altLang="zh-CN" sz="2800" b="1" kern="100" dirty="0">
                <a:solidFill>
                  <a:srgbClr val="FF0000"/>
                </a:solidFill>
                <a:latin typeface="Times New Roman" pitchFamily="18" charset="0"/>
                <a:ea typeface="+mn-ea"/>
                <a:cs typeface="Times New Roman" pitchFamily="18" charset="0"/>
              </a:rPr>
              <a:t>western corporate media have chosen to go all out to criticize and demonize China, sparing no effort to recycle and rekindle ugly, racist, orientalist, and dehumanizing tropes, using any perceived misstep, pretext, and shortcoming to tar China and the Chinese.</a:t>
            </a:r>
            <a:r>
              <a:rPr lang="en-US" altLang="zh-CN" sz="2800" kern="100" dirty="0">
                <a:latin typeface="Times New Roman" pitchFamily="18" charset="0"/>
                <a:ea typeface="+mn-ea"/>
                <a:cs typeface="Times New Roman" pitchFamily="18" charset="0"/>
              </a:rPr>
              <a:t> One virulent narrative is that this is deliberate Chinese bioweapon to reduce population,. another narrative, no less toxic and virulent, alleges that the Chinese leadership, out of a “fear of political embarrassment”, suppressed free speech and silenced the flow of information “at critical moments”, “allowing the virus to gain a tenacious hold”, thus creating the conditions for a lethal epidemic that has led to the deaths of hundreds and the infection of thousands.</a:t>
            </a:r>
            <a:endParaRPr lang="zh-CN" altLang="zh-CN" sz="2000" kern="100" dirty="0">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1958646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6"/>
          <p:cNvSpPr>
            <a:spLocks/>
          </p:cNvSpPr>
          <p:nvPr/>
        </p:nvSpPr>
        <p:spPr bwMode="auto">
          <a:xfrm>
            <a:off x="1237462" y="2162555"/>
            <a:ext cx="4937180" cy="4349428"/>
          </a:xfrm>
          <a:custGeom>
            <a:avLst/>
            <a:gdLst>
              <a:gd name="T0" fmla="*/ 0 w 998"/>
              <a:gd name="T1" fmla="*/ 0 h 861"/>
              <a:gd name="T2" fmla="*/ 998 w 998"/>
              <a:gd name="T3" fmla="*/ 0 h 861"/>
              <a:gd name="T4" fmla="*/ 492 w 998"/>
              <a:gd name="T5" fmla="*/ 861 h 861"/>
              <a:gd name="T6" fmla="*/ 0 w 998"/>
              <a:gd name="T7" fmla="*/ 0 h 861"/>
            </a:gdLst>
            <a:ahLst/>
            <a:cxnLst>
              <a:cxn ang="0">
                <a:pos x="T0" y="T1"/>
              </a:cxn>
              <a:cxn ang="0">
                <a:pos x="T2" y="T3"/>
              </a:cxn>
              <a:cxn ang="0">
                <a:pos x="T4" y="T5"/>
              </a:cxn>
              <a:cxn ang="0">
                <a:pos x="T6" y="T7"/>
              </a:cxn>
            </a:cxnLst>
            <a:rect l="0" t="0" r="r" b="b"/>
            <a:pathLst>
              <a:path w="998" h="861">
                <a:moveTo>
                  <a:pt x="0" y="0"/>
                </a:moveTo>
                <a:lnTo>
                  <a:pt x="998" y="0"/>
                </a:lnTo>
                <a:lnTo>
                  <a:pt x="492" y="861"/>
                </a:lnTo>
                <a:lnTo>
                  <a:pt x="0" y="0"/>
                </a:lnTo>
                <a:close/>
              </a:path>
            </a:pathLst>
          </a:custGeom>
          <a:solidFill>
            <a:schemeClr val="accent2"/>
          </a:solidFill>
          <a:ln w="0">
            <a:noFill/>
            <a:prstDash val="solid"/>
            <a:round/>
            <a:headEnd/>
            <a:tailEnd/>
          </a:ln>
        </p:spPr>
        <p:txBody>
          <a:bodyPr vert="horz" wrap="square" lIns="128563" tIns="64281" rIns="128563" bIns="64281" numCol="1" anchor="t" anchorCtr="0" compatLnSpc="1">
            <a:prstTxWarp prst="textNoShape">
              <a:avLst/>
            </a:prstTxWarp>
          </a:bodyPr>
          <a:lstStyle/>
          <a:p>
            <a:endParaRPr lang="zh-CN" altLang="en-US"/>
          </a:p>
        </p:txBody>
      </p:sp>
      <p:sp>
        <p:nvSpPr>
          <p:cNvPr id="28" name="Freeform 11"/>
          <p:cNvSpPr>
            <a:spLocks/>
          </p:cNvSpPr>
          <p:nvPr/>
        </p:nvSpPr>
        <p:spPr bwMode="auto">
          <a:xfrm>
            <a:off x="1648543" y="1423110"/>
            <a:ext cx="4115020" cy="3581420"/>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noFill/>
          <a:ln w="19050">
            <a:solidFill>
              <a:schemeClr val="accent2"/>
            </a:solidFill>
            <a:prstDash val="solid"/>
            <a:round/>
            <a:headEnd/>
            <a:tailEnd/>
          </a:ln>
        </p:spPr>
        <p:txBody>
          <a:bodyPr vert="horz" wrap="square" lIns="128563" tIns="64281" rIns="128563" bIns="64281" numCol="1" anchor="t" anchorCtr="0" compatLnSpc="1">
            <a:prstTxWarp prst="textNoShape">
              <a:avLst/>
            </a:prstTxWarp>
          </a:bodyPr>
          <a:lstStyle/>
          <a:p>
            <a:endParaRPr lang="zh-CN" altLang="en-US" dirty="0"/>
          </a:p>
        </p:txBody>
      </p:sp>
      <p:sp>
        <p:nvSpPr>
          <p:cNvPr id="16" name="MH_Number_1"/>
          <p:cNvSpPr/>
          <p:nvPr>
            <p:custDataLst>
              <p:tags r:id="rId1"/>
            </p:custDataLst>
          </p:nvPr>
        </p:nvSpPr>
        <p:spPr>
          <a:xfrm>
            <a:off x="7406717" y="2031927"/>
            <a:ext cx="379646" cy="379646"/>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MH_Entry_1"/>
          <p:cNvSpPr/>
          <p:nvPr>
            <p:custDataLst>
              <p:tags r:id="rId2"/>
            </p:custDataLst>
          </p:nvPr>
        </p:nvSpPr>
        <p:spPr>
          <a:xfrm>
            <a:off x="8024196" y="1981499"/>
            <a:ext cx="3733772"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百年未有之大变局</a:t>
            </a:r>
            <a:endPar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Number_2"/>
          <p:cNvSpPr/>
          <p:nvPr>
            <p:custDataLst>
              <p:tags r:id="rId3"/>
            </p:custDataLst>
          </p:nvPr>
        </p:nvSpPr>
        <p:spPr>
          <a:xfrm>
            <a:off x="7406717" y="3026862"/>
            <a:ext cx="379646" cy="379646"/>
          </a:xfrm>
          <a:prstGeom prst="ellipse">
            <a:avLst/>
          </a:prstGeom>
          <a:solidFill>
            <a:schemeClr val="accent2"/>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MH_Number_3"/>
          <p:cNvSpPr/>
          <p:nvPr>
            <p:custDataLst>
              <p:tags r:id="rId4"/>
            </p:custDataLst>
          </p:nvPr>
        </p:nvSpPr>
        <p:spPr>
          <a:xfrm>
            <a:off x="7406717" y="4021795"/>
            <a:ext cx="379646" cy="379646"/>
          </a:xfrm>
          <a:prstGeom prst="ellipse">
            <a:avLst/>
          </a:prstGeom>
          <a:solidFill>
            <a:schemeClr val="accent3"/>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3"/>
          <p:cNvSpPr/>
          <p:nvPr>
            <p:custDataLst>
              <p:tags r:id="rId5"/>
            </p:custDataLst>
          </p:nvPr>
        </p:nvSpPr>
        <p:spPr>
          <a:xfrm>
            <a:off x="8131014" y="2974518"/>
            <a:ext cx="4669876"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舆论场中的中国与世界</a:t>
            </a:r>
          </a:p>
        </p:txBody>
      </p:sp>
      <p:sp>
        <p:nvSpPr>
          <p:cNvPr id="23" name="MH_Entry_4"/>
          <p:cNvSpPr/>
          <p:nvPr>
            <p:custDataLst>
              <p:tags r:id="rId6"/>
            </p:custDataLst>
          </p:nvPr>
        </p:nvSpPr>
        <p:spPr>
          <a:xfrm>
            <a:off x="8131014" y="3993667"/>
            <a:ext cx="4669876"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构建人类命运共同体</a:t>
            </a:r>
          </a:p>
        </p:txBody>
      </p:sp>
      <p:sp>
        <p:nvSpPr>
          <p:cNvPr id="24" name="MH_Others_1"/>
          <p:cNvSpPr txBox="1"/>
          <p:nvPr>
            <p:custDataLst>
              <p:tags r:id="rId7"/>
            </p:custDataLst>
          </p:nvPr>
        </p:nvSpPr>
        <p:spPr>
          <a:xfrm>
            <a:off x="2392798" y="2697519"/>
            <a:ext cx="2626510" cy="1107996"/>
          </a:xfrm>
          <a:prstGeom prst="rect">
            <a:avLst/>
          </a:prstGeom>
          <a:noFill/>
        </p:spPr>
        <p:txBody>
          <a:bodyPr vert="horz" wrap="square" lIns="0" tIns="0" rIns="0" bIns="0" rtlCol="0" anchor="ctr" anchorCtr="0">
            <a:spAutoFit/>
          </a:bodyPr>
          <a:lstStyle/>
          <a:p>
            <a:pPr algn="ctr"/>
            <a:r>
              <a:rPr lang="zh-CN" altLang="en-US" sz="72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25" name="MH_Others_2"/>
          <p:cNvSpPr txBox="1"/>
          <p:nvPr>
            <p:custDataLst>
              <p:tags r:id="rId8"/>
            </p:custDataLst>
          </p:nvPr>
        </p:nvSpPr>
        <p:spPr>
          <a:xfrm>
            <a:off x="2541108" y="3875228"/>
            <a:ext cx="2329889" cy="438197"/>
          </a:xfrm>
          <a:prstGeom prst="rect">
            <a:avLst/>
          </a:prstGeom>
          <a:noFill/>
        </p:spPr>
        <p:txBody>
          <a:bodyPr vert="horz"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28048721"/>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14:presetBounceEnd="4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40000">
                                          <p:cBhvr additive="base">
                                            <p:cTn id="7" dur="1250" fill="hold"/>
                                            <p:tgtEl>
                                              <p:spTgt spid="2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40000">
                                          <p:cBhvr additive="base">
                                            <p:cTn id="11" dur="1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12" dur="1750" fill="hold"/>
                                            <p:tgtEl>
                                              <p:spTgt spid="28"/>
                                            </p:tgtEl>
                                            <p:attrNameLst>
                                              <p:attrName>ppt_y</p:attrName>
                                            </p:attrNameLst>
                                          </p:cBhvr>
                                          <p:tavLst>
                                            <p:tav tm="0">
                                              <p:val>
                                                <p:strVal val="1+#ppt_h/2"/>
                                              </p:val>
                                            </p:tav>
                                            <p:tav tm="100000">
                                              <p:val>
                                                <p:strVal val="#ppt_y"/>
                                              </p:val>
                                            </p:tav>
                                          </p:tavLst>
                                        </p:anim>
                                      </p:childTnLst>
                                    </p:cTn>
                                  </p:par>
                                  <p:par>
                                    <p:cTn id="13" presetID="56" presetClass="entr" presetSubtype="0" fill="hold" grpId="0" nodeType="withEffect">
                                      <p:stCondLst>
                                        <p:cond delay="0"/>
                                      </p:stCondLst>
                                      <p:iterate type="lt">
                                        <p:tmPct val="10000"/>
                                      </p:iterate>
                                      <p:childTnLst>
                                        <p:set>
                                          <p:cBhvr>
                                            <p:cTn id="14" dur="1" fill="hold">
                                              <p:stCondLst>
                                                <p:cond delay="0"/>
                                              </p:stCondLst>
                                            </p:cTn>
                                            <p:tgtEl>
                                              <p:spTgt spid="24"/>
                                            </p:tgtEl>
                                            <p:attrNameLst>
                                              <p:attrName>style.visibility</p:attrName>
                                            </p:attrNameLst>
                                          </p:cBhvr>
                                          <p:to>
                                            <p:strVal val="visible"/>
                                          </p:to>
                                        </p:set>
                                        <p:anim by="(-#ppt_w*2)" calcmode="lin" valueType="num">
                                          <p:cBhvr rctx="PPT">
                                            <p:cTn id="15" dur="500" autoRev="1" fill="hold">
                                              <p:stCondLst>
                                                <p:cond delay="0"/>
                                              </p:stCondLst>
                                            </p:cTn>
                                            <p:tgtEl>
                                              <p:spTgt spid="24"/>
                                            </p:tgtEl>
                                            <p:attrNameLst>
                                              <p:attrName>ppt_w</p:attrName>
                                            </p:attrNameLst>
                                          </p:cBhvr>
                                        </p:anim>
                                        <p:anim by="(#ppt_w*0.50)" calcmode="lin" valueType="num">
                                          <p:cBhvr>
                                            <p:cTn id="16" dur="500" decel="50000" autoRev="1" fill="hold">
                                              <p:stCondLst>
                                                <p:cond delay="0"/>
                                              </p:stCondLst>
                                            </p:cTn>
                                            <p:tgtEl>
                                              <p:spTgt spid="24"/>
                                            </p:tgtEl>
                                            <p:attrNameLst>
                                              <p:attrName>ppt_x</p:attrName>
                                            </p:attrNameLst>
                                          </p:cBhvr>
                                        </p:anim>
                                        <p:anim from="(-#ppt_h/2)" to="(#ppt_y)" calcmode="lin" valueType="num">
                                          <p:cBhvr>
                                            <p:cTn id="17" dur="1000" fill="hold">
                                              <p:stCondLst>
                                                <p:cond delay="0"/>
                                              </p:stCondLst>
                                            </p:cTn>
                                            <p:tgtEl>
                                              <p:spTgt spid="24"/>
                                            </p:tgtEl>
                                            <p:attrNameLst>
                                              <p:attrName>ppt_y</p:attrName>
                                            </p:attrNameLst>
                                          </p:cBhvr>
                                        </p:anim>
                                        <p:animRot by="21600000">
                                          <p:cBhvr>
                                            <p:cTn id="18" dur="1000" fill="hold">
                                              <p:stCondLst>
                                                <p:cond delay="0"/>
                                              </p:stCondLst>
                                            </p:cTn>
                                            <p:tgtEl>
                                              <p:spTgt spid="24"/>
                                            </p:tgtEl>
                                            <p:attrNameLst>
                                              <p:attrName>r</p:attrName>
                                            </p:attrNameLst>
                                          </p:cBhvr>
                                        </p:animRot>
                                      </p:childTnLst>
                                    </p:cTn>
                                  </p:par>
                                  <p:par>
                                    <p:cTn id="19" presetID="56" presetClass="entr" presetSubtype="0" fill="hold" grpId="0" nodeType="withEffect">
                                      <p:stCondLst>
                                        <p:cond delay="0"/>
                                      </p:stCondLst>
                                      <p:iterate type="lt">
                                        <p:tmPct val="10000"/>
                                      </p:iterate>
                                      <p:childTnLst>
                                        <p:set>
                                          <p:cBhvr>
                                            <p:cTn id="20" dur="1" fill="hold">
                                              <p:stCondLst>
                                                <p:cond delay="0"/>
                                              </p:stCondLst>
                                            </p:cTn>
                                            <p:tgtEl>
                                              <p:spTgt spid="25"/>
                                            </p:tgtEl>
                                            <p:attrNameLst>
                                              <p:attrName>style.visibility</p:attrName>
                                            </p:attrNameLst>
                                          </p:cBhvr>
                                          <p:to>
                                            <p:strVal val="visible"/>
                                          </p:to>
                                        </p:set>
                                        <p:anim by="(-#ppt_w*2)" calcmode="lin" valueType="num">
                                          <p:cBhvr rctx="PPT">
                                            <p:cTn id="21" dur="500" autoRev="1" fill="hold">
                                              <p:stCondLst>
                                                <p:cond delay="0"/>
                                              </p:stCondLst>
                                            </p:cTn>
                                            <p:tgtEl>
                                              <p:spTgt spid="25"/>
                                            </p:tgtEl>
                                            <p:attrNameLst>
                                              <p:attrName>ppt_w</p:attrName>
                                            </p:attrNameLst>
                                          </p:cBhvr>
                                        </p:anim>
                                        <p:anim by="(#ppt_w*0.50)" calcmode="lin" valueType="num">
                                          <p:cBhvr>
                                            <p:cTn id="22" dur="500" decel="50000" autoRev="1" fill="hold">
                                              <p:stCondLst>
                                                <p:cond delay="0"/>
                                              </p:stCondLst>
                                            </p:cTn>
                                            <p:tgtEl>
                                              <p:spTgt spid="25"/>
                                            </p:tgtEl>
                                            <p:attrNameLst>
                                              <p:attrName>ppt_x</p:attrName>
                                            </p:attrNameLst>
                                          </p:cBhvr>
                                        </p:anim>
                                        <p:anim from="(-#ppt_h/2)" to="(#ppt_y)" calcmode="lin" valueType="num">
                                          <p:cBhvr>
                                            <p:cTn id="23" dur="1000" fill="hold">
                                              <p:stCondLst>
                                                <p:cond delay="0"/>
                                              </p:stCondLst>
                                            </p:cTn>
                                            <p:tgtEl>
                                              <p:spTgt spid="25"/>
                                            </p:tgtEl>
                                            <p:attrNameLst>
                                              <p:attrName>ppt_y</p:attrName>
                                            </p:attrNameLst>
                                          </p:cBhvr>
                                        </p:anim>
                                        <p:animRot by="21600000">
                                          <p:cBhvr>
                                            <p:cTn id="24" dur="1000" fill="hold">
                                              <p:stCondLst>
                                                <p:cond delay="0"/>
                                              </p:stCondLst>
                                            </p:cTn>
                                            <p:tgtEl>
                                              <p:spTgt spid="25"/>
                                            </p:tgtEl>
                                            <p:attrNameLst>
                                              <p:attrName>r</p:attrName>
                                            </p:attrNameLst>
                                          </p:cBhvr>
                                        </p:animRot>
                                      </p:childTnLst>
                                    </p:cTn>
                                  </p:par>
                                </p:childTnLst>
                              </p:cTn>
                            </p:par>
                            <p:par>
                              <p:cTn id="25" fill="hold">
                                <p:stCondLst>
                                  <p:cond delay="1750"/>
                                </p:stCondLst>
                                <p:childTnLst>
                                  <p:par>
                                    <p:cTn id="26" presetID="53" presetClass="entr" presetSubtype="16"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00"/>
                                            <p:tgtEl>
                                              <p:spTgt spid="2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6" grpId="0" animBg="1"/>
          <p:bldP spid="17" grpId="0"/>
          <p:bldP spid="18" grpId="0" animBg="1"/>
          <p:bldP spid="20" grpId="0" animBg="1"/>
          <p:bldP spid="21"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250" fill="hold"/>
                                            <p:tgtEl>
                                              <p:spTgt spid="27"/>
                                            </p:tgtEl>
                                            <p:attrNameLst>
                                              <p:attrName>ppt_x</p:attrName>
                                            </p:attrNameLst>
                                          </p:cBhvr>
                                          <p:tavLst>
                                            <p:tav tm="0">
                                              <p:val>
                                                <p:strVal val="#ppt_x"/>
                                              </p:val>
                                            </p:tav>
                                            <p:tav tm="100000">
                                              <p:val>
                                                <p:strVal val="#ppt_x"/>
                                              </p:val>
                                            </p:tav>
                                          </p:tavLst>
                                        </p:anim>
                                        <p:anim calcmode="lin" valueType="num">
                                          <p:cBhvr additive="base">
                                            <p:cTn id="8" dur="12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750" fill="hold"/>
                                            <p:tgtEl>
                                              <p:spTgt spid="28"/>
                                            </p:tgtEl>
                                            <p:attrNameLst>
                                              <p:attrName>ppt_x</p:attrName>
                                            </p:attrNameLst>
                                          </p:cBhvr>
                                          <p:tavLst>
                                            <p:tav tm="0">
                                              <p:val>
                                                <p:strVal val="#ppt_x"/>
                                              </p:val>
                                            </p:tav>
                                            <p:tav tm="100000">
                                              <p:val>
                                                <p:strVal val="#ppt_x"/>
                                              </p:val>
                                            </p:tav>
                                          </p:tavLst>
                                        </p:anim>
                                        <p:anim calcmode="lin" valueType="num">
                                          <p:cBhvr additive="base">
                                            <p:cTn id="12" dur="1750" fill="hold"/>
                                            <p:tgtEl>
                                              <p:spTgt spid="28"/>
                                            </p:tgtEl>
                                            <p:attrNameLst>
                                              <p:attrName>ppt_y</p:attrName>
                                            </p:attrNameLst>
                                          </p:cBhvr>
                                          <p:tavLst>
                                            <p:tav tm="0">
                                              <p:val>
                                                <p:strVal val="1+#ppt_h/2"/>
                                              </p:val>
                                            </p:tav>
                                            <p:tav tm="100000">
                                              <p:val>
                                                <p:strVal val="#ppt_y"/>
                                              </p:val>
                                            </p:tav>
                                          </p:tavLst>
                                        </p:anim>
                                      </p:childTnLst>
                                    </p:cTn>
                                  </p:par>
                                  <p:par>
                                    <p:cTn id="13" presetID="56" presetClass="entr" presetSubtype="0" fill="hold" grpId="0" nodeType="withEffect">
                                      <p:stCondLst>
                                        <p:cond delay="0"/>
                                      </p:stCondLst>
                                      <p:iterate type="lt">
                                        <p:tmPct val="10000"/>
                                      </p:iterate>
                                      <p:childTnLst>
                                        <p:set>
                                          <p:cBhvr>
                                            <p:cTn id="14" dur="1" fill="hold">
                                              <p:stCondLst>
                                                <p:cond delay="0"/>
                                              </p:stCondLst>
                                            </p:cTn>
                                            <p:tgtEl>
                                              <p:spTgt spid="24"/>
                                            </p:tgtEl>
                                            <p:attrNameLst>
                                              <p:attrName>style.visibility</p:attrName>
                                            </p:attrNameLst>
                                          </p:cBhvr>
                                          <p:to>
                                            <p:strVal val="visible"/>
                                          </p:to>
                                        </p:set>
                                        <p:anim by="(-#ppt_w*2)" calcmode="lin" valueType="num">
                                          <p:cBhvr rctx="PPT">
                                            <p:cTn id="15" dur="500" autoRev="1" fill="hold">
                                              <p:stCondLst>
                                                <p:cond delay="0"/>
                                              </p:stCondLst>
                                            </p:cTn>
                                            <p:tgtEl>
                                              <p:spTgt spid="24"/>
                                            </p:tgtEl>
                                            <p:attrNameLst>
                                              <p:attrName>ppt_w</p:attrName>
                                            </p:attrNameLst>
                                          </p:cBhvr>
                                        </p:anim>
                                        <p:anim by="(#ppt_w*0.50)" calcmode="lin" valueType="num">
                                          <p:cBhvr>
                                            <p:cTn id="16" dur="500" decel="50000" autoRev="1" fill="hold">
                                              <p:stCondLst>
                                                <p:cond delay="0"/>
                                              </p:stCondLst>
                                            </p:cTn>
                                            <p:tgtEl>
                                              <p:spTgt spid="24"/>
                                            </p:tgtEl>
                                            <p:attrNameLst>
                                              <p:attrName>ppt_x</p:attrName>
                                            </p:attrNameLst>
                                          </p:cBhvr>
                                        </p:anim>
                                        <p:anim from="(-#ppt_h/2)" to="(#ppt_y)" calcmode="lin" valueType="num">
                                          <p:cBhvr>
                                            <p:cTn id="17" dur="1000" fill="hold">
                                              <p:stCondLst>
                                                <p:cond delay="0"/>
                                              </p:stCondLst>
                                            </p:cTn>
                                            <p:tgtEl>
                                              <p:spTgt spid="24"/>
                                            </p:tgtEl>
                                            <p:attrNameLst>
                                              <p:attrName>ppt_y</p:attrName>
                                            </p:attrNameLst>
                                          </p:cBhvr>
                                        </p:anim>
                                        <p:animRot by="21600000">
                                          <p:cBhvr>
                                            <p:cTn id="18" dur="1000" fill="hold">
                                              <p:stCondLst>
                                                <p:cond delay="0"/>
                                              </p:stCondLst>
                                            </p:cTn>
                                            <p:tgtEl>
                                              <p:spTgt spid="24"/>
                                            </p:tgtEl>
                                            <p:attrNameLst>
                                              <p:attrName>r</p:attrName>
                                            </p:attrNameLst>
                                          </p:cBhvr>
                                        </p:animRot>
                                      </p:childTnLst>
                                    </p:cTn>
                                  </p:par>
                                  <p:par>
                                    <p:cTn id="19" presetID="56" presetClass="entr" presetSubtype="0" fill="hold" grpId="0" nodeType="withEffect">
                                      <p:stCondLst>
                                        <p:cond delay="0"/>
                                      </p:stCondLst>
                                      <p:iterate type="lt">
                                        <p:tmPct val="10000"/>
                                      </p:iterate>
                                      <p:childTnLst>
                                        <p:set>
                                          <p:cBhvr>
                                            <p:cTn id="20" dur="1" fill="hold">
                                              <p:stCondLst>
                                                <p:cond delay="0"/>
                                              </p:stCondLst>
                                            </p:cTn>
                                            <p:tgtEl>
                                              <p:spTgt spid="25"/>
                                            </p:tgtEl>
                                            <p:attrNameLst>
                                              <p:attrName>style.visibility</p:attrName>
                                            </p:attrNameLst>
                                          </p:cBhvr>
                                          <p:to>
                                            <p:strVal val="visible"/>
                                          </p:to>
                                        </p:set>
                                        <p:anim by="(-#ppt_w*2)" calcmode="lin" valueType="num">
                                          <p:cBhvr rctx="PPT">
                                            <p:cTn id="21" dur="500" autoRev="1" fill="hold">
                                              <p:stCondLst>
                                                <p:cond delay="0"/>
                                              </p:stCondLst>
                                            </p:cTn>
                                            <p:tgtEl>
                                              <p:spTgt spid="25"/>
                                            </p:tgtEl>
                                            <p:attrNameLst>
                                              <p:attrName>ppt_w</p:attrName>
                                            </p:attrNameLst>
                                          </p:cBhvr>
                                        </p:anim>
                                        <p:anim by="(#ppt_w*0.50)" calcmode="lin" valueType="num">
                                          <p:cBhvr>
                                            <p:cTn id="22" dur="500" decel="50000" autoRev="1" fill="hold">
                                              <p:stCondLst>
                                                <p:cond delay="0"/>
                                              </p:stCondLst>
                                            </p:cTn>
                                            <p:tgtEl>
                                              <p:spTgt spid="25"/>
                                            </p:tgtEl>
                                            <p:attrNameLst>
                                              <p:attrName>ppt_x</p:attrName>
                                            </p:attrNameLst>
                                          </p:cBhvr>
                                        </p:anim>
                                        <p:anim from="(-#ppt_h/2)" to="(#ppt_y)" calcmode="lin" valueType="num">
                                          <p:cBhvr>
                                            <p:cTn id="23" dur="1000" fill="hold">
                                              <p:stCondLst>
                                                <p:cond delay="0"/>
                                              </p:stCondLst>
                                            </p:cTn>
                                            <p:tgtEl>
                                              <p:spTgt spid="25"/>
                                            </p:tgtEl>
                                            <p:attrNameLst>
                                              <p:attrName>ppt_y</p:attrName>
                                            </p:attrNameLst>
                                          </p:cBhvr>
                                        </p:anim>
                                        <p:animRot by="21600000">
                                          <p:cBhvr>
                                            <p:cTn id="24" dur="1000" fill="hold">
                                              <p:stCondLst>
                                                <p:cond delay="0"/>
                                              </p:stCondLst>
                                            </p:cTn>
                                            <p:tgtEl>
                                              <p:spTgt spid="25"/>
                                            </p:tgtEl>
                                            <p:attrNameLst>
                                              <p:attrName>r</p:attrName>
                                            </p:attrNameLst>
                                          </p:cBhvr>
                                        </p:animRot>
                                      </p:childTnLst>
                                    </p:cTn>
                                  </p:par>
                                </p:childTnLst>
                              </p:cTn>
                            </p:par>
                            <p:par>
                              <p:cTn id="25" fill="hold">
                                <p:stCondLst>
                                  <p:cond delay="1750"/>
                                </p:stCondLst>
                                <p:childTnLst>
                                  <p:par>
                                    <p:cTn id="26" presetID="53" presetClass="entr" presetSubtype="16"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down)">
                                          <p:cBhvr>
                                            <p:cTn id="51" dur="500"/>
                                            <p:tgtEl>
                                              <p:spTgt spid="1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down)">
                                          <p:cBhvr>
                                            <p:cTn id="54" dur="500"/>
                                            <p:tgtEl>
                                              <p:spTgt spid="21"/>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6" grpId="0" animBg="1"/>
          <p:bldP spid="17" grpId="0"/>
          <p:bldP spid="18" grpId="0" animBg="1"/>
          <p:bldP spid="19" grpId="0"/>
          <p:bldP spid="20" grpId="0" animBg="1"/>
          <p:bldP spid="21" grpId="0"/>
          <p:bldP spid="22" grpId="0" animBg="1"/>
          <p:bldP spid="23" grpId="0"/>
          <p:bldP spid="24" grpId="0"/>
          <p:bldP spid="2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653"/>
          <p:cNvSpPr/>
          <p:nvPr/>
        </p:nvSpPr>
        <p:spPr>
          <a:xfrm>
            <a:off x="3708088" y="5500753"/>
            <a:ext cx="105820" cy="1058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1655"/>
          <p:cNvSpPr/>
          <p:nvPr/>
        </p:nvSpPr>
        <p:spPr>
          <a:xfrm>
            <a:off x="6044445" y="4048661"/>
            <a:ext cx="211623" cy="2116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a:spLocks/>
          </p:cNvSpPr>
          <p:nvPr/>
        </p:nvSpPr>
        <p:spPr>
          <a:xfrm>
            <a:off x="4856642" y="2729466"/>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26" name="Text Placeholder 4"/>
          <p:cNvSpPr txBox="1">
            <a:spLocks/>
          </p:cNvSpPr>
          <p:nvPr/>
        </p:nvSpPr>
        <p:spPr>
          <a:xfrm>
            <a:off x="6038562" y="1962296"/>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27" name="Text Placeholder 4"/>
          <p:cNvSpPr txBox="1">
            <a:spLocks/>
          </p:cNvSpPr>
          <p:nvPr/>
        </p:nvSpPr>
        <p:spPr>
          <a:xfrm>
            <a:off x="7674106" y="4802272"/>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29" name="Shape 1657"/>
          <p:cNvSpPr/>
          <p:nvPr/>
        </p:nvSpPr>
        <p:spPr>
          <a:xfrm>
            <a:off x="10177332" y="2605031"/>
            <a:ext cx="378722" cy="387159"/>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矩形 16"/>
          <p:cNvSpPr/>
          <p:nvPr/>
        </p:nvSpPr>
        <p:spPr>
          <a:xfrm>
            <a:off x="1604840" y="3989685"/>
            <a:ext cx="10586300" cy="968716"/>
          </a:xfrm>
          <a:prstGeom prst="rect">
            <a:avLst/>
          </a:prstGeom>
        </p:spPr>
        <p:txBody>
          <a:bodyPr wrap="square" lIns="91427" tIns="45714" rIns="91427" bIns="45714">
            <a:spAutoFit/>
          </a:bodyPr>
          <a:lstStyle/>
          <a:p>
            <a:r>
              <a:rPr lang="en-US" altLang="zh-CN" sz="2800" b="1" kern="100" dirty="0">
                <a:ea typeface="楷体" panose="02010609060101010101" pitchFamily="49" charset="-122"/>
                <a:cs typeface="Times New Roman" panose="02020603050405020304" pitchFamily="18" charset="0"/>
              </a:rPr>
              <a:t>——K.J. Noh</a:t>
            </a:r>
            <a:r>
              <a:rPr lang="zh-CN" altLang="en-US" sz="2800" b="1" kern="100" dirty="0">
                <a:ea typeface="楷体" panose="02010609060101010101" pitchFamily="49" charset="-122"/>
                <a:cs typeface="Times New Roman" panose="02020603050405020304" pitchFamily="18" charset="0"/>
              </a:rPr>
              <a:t>，</a:t>
            </a:r>
            <a:r>
              <a:rPr lang="en-US" altLang="zh-CN" sz="2800" b="1" i="1" kern="100" dirty="0">
                <a:latin typeface="Times New Roman" pitchFamily="18" charset="0"/>
                <a:ea typeface="楷体" panose="02010609060101010101" pitchFamily="49" charset="-122"/>
                <a:cs typeface="Times New Roman" pitchFamily="18" charset="0"/>
              </a:rPr>
              <a:t>How to Yellow-Cake a Tragedy - The NY Times Spreads the Virus of Hatred, Again</a:t>
            </a:r>
          </a:p>
        </p:txBody>
      </p:sp>
      <p:sp>
        <p:nvSpPr>
          <p:cNvPr id="42" name="矩形 41"/>
          <p:cNvSpPr/>
          <p:nvPr/>
        </p:nvSpPr>
        <p:spPr>
          <a:xfrm>
            <a:off x="1896189" y="520927"/>
            <a:ext cx="9254448" cy="3046988"/>
          </a:xfrm>
          <a:prstGeom prst="rect">
            <a:avLst/>
          </a:prstGeom>
        </p:spPr>
        <p:txBody>
          <a:bodyPr wrap="square" lIns="91427" tIns="45714" rIns="91427" bIns="45714">
            <a:spAutoFit/>
          </a:bodyPr>
          <a:lstStyle/>
          <a:p>
            <a:pPr indent="304759">
              <a:spcAft>
                <a:spcPts val="0"/>
              </a:spcAft>
              <a:tabLst>
                <a:tab pos="810152" algn="l"/>
              </a:tabLst>
            </a:pPr>
            <a:r>
              <a:rPr lang="en-US" altLang="zh-CN" sz="3200" b="1" kern="100" dirty="0">
                <a:latin typeface="Times New Roman" pitchFamily="18" charset="0"/>
                <a:ea typeface="+mn-ea"/>
                <a:cs typeface="Times New Roman" pitchFamily="18" charset="0"/>
              </a:rPr>
              <a:t>In times of crisis, for western nations, the normal response is “We are Paris, NY, </a:t>
            </a:r>
            <a:r>
              <a:rPr lang="en-US" altLang="zh-CN" sz="3200" b="1" kern="100" dirty="0" err="1">
                <a:latin typeface="Times New Roman" pitchFamily="18" charset="0"/>
                <a:ea typeface="+mn-ea"/>
                <a:cs typeface="Times New Roman" pitchFamily="18" charset="0"/>
              </a:rPr>
              <a:t>etc</a:t>
            </a:r>
            <a:r>
              <a:rPr lang="en-US" altLang="zh-CN" sz="3200" b="1" kern="100" dirty="0">
                <a:latin typeface="Times New Roman" pitchFamily="18" charset="0"/>
                <a:ea typeface="+mn-ea"/>
                <a:cs typeface="Times New Roman" pitchFamily="18" charset="0"/>
              </a:rPr>
              <a:t>”. When it comes to Asia and China, the measured response is: “</a:t>
            </a:r>
            <a:r>
              <a:rPr lang="en-US" altLang="zh-CN" sz="3200" b="1" kern="100" dirty="0">
                <a:solidFill>
                  <a:srgbClr val="FF0000"/>
                </a:solidFill>
                <a:latin typeface="Times New Roman" pitchFamily="18" charset="0"/>
                <a:ea typeface="+mn-ea"/>
                <a:cs typeface="Times New Roman" pitchFamily="18" charset="0"/>
              </a:rPr>
              <a:t>You deserve this because of your dirtiness, immorality, and bat-eating communist dictatorship”; “You would rather control your citizens than save lives</a:t>
            </a:r>
            <a:r>
              <a:rPr lang="en-US" altLang="zh-CN" sz="3200" b="1" kern="100" dirty="0">
                <a:latin typeface="Times New Roman" pitchFamily="18" charset="0"/>
                <a:ea typeface="+mn-ea"/>
                <a:cs typeface="Times New Roman" pitchFamily="18" charset="0"/>
              </a:rPr>
              <a:t>”. </a:t>
            </a:r>
            <a:endParaRPr lang="zh-CN" altLang="zh-CN" sz="2400" b="1" kern="100" dirty="0">
              <a:latin typeface="Times New Roman" pitchFamily="18" charset="0"/>
              <a:ea typeface="+mn-ea"/>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94" y="5492685"/>
            <a:ext cx="11591925"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1447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733430" y="958363"/>
            <a:ext cx="49364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33431" y="1131953"/>
            <a:ext cx="860721" cy="3636500"/>
            <a:chOff x="5923067" y="933049"/>
            <a:chExt cx="860721" cy="3636500"/>
          </a:xfrm>
        </p:grpSpPr>
        <p:cxnSp>
          <p:nvCxnSpPr>
            <p:cNvPr id="27" name="直接连接符 26"/>
            <p:cNvCxnSpPr/>
            <p:nvPr/>
          </p:nvCxnSpPr>
          <p:spPr>
            <a:xfrm flipH="1">
              <a:off x="6353427" y="1434358"/>
              <a:ext cx="1" cy="31351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923067" y="933049"/>
              <a:ext cx="860721" cy="860673"/>
              <a:chOff x="3714631" y="870654"/>
              <a:chExt cx="612068" cy="612068"/>
            </a:xfrm>
            <a:solidFill>
              <a:srgbClr val="354B5E"/>
            </a:solidFill>
          </p:grpSpPr>
          <p:sp>
            <p:nvSpPr>
              <p:cNvPr id="32" name="椭圆 31"/>
              <p:cNvSpPr/>
              <p:nvPr/>
            </p:nvSpPr>
            <p:spPr>
              <a:xfrm>
                <a:off x="3714631" y="870654"/>
                <a:ext cx="612068" cy="61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3" name="TextBox 32"/>
              <p:cNvSpPr txBox="1"/>
              <p:nvPr/>
            </p:nvSpPr>
            <p:spPr>
              <a:xfrm>
                <a:off x="3900922" y="1022799"/>
                <a:ext cx="239488" cy="288541"/>
              </a:xfrm>
              <a:prstGeom prst="rect">
                <a:avLst/>
              </a:prstGeom>
              <a:noFill/>
            </p:spPr>
            <p:txBody>
              <a:bodyPr wrap="none" rtlCol="0">
                <a:spAutoFit/>
              </a:bodyPr>
              <a:lstStyle/>
              <a:p>
                <a:pPr algn="ctr"/>
                <a:r>
                  <a:rPr lang="en-US" altLang="zh-CN" sz="2000" dirty="0">
                    <a:solidFill>
                      <a:schemeClr val="bg1"/>
                    </a:solidFill>
                    <a:latin typeface="华文细黑" panose="02010600040101010101" pitchFamily="2" charset="-122"/>
                    <a:ea typeface="华文细黑" panose="02010600040101010101" pitchFamily="2" charset="-122"/>
                  </a:rPr>
                  <a:t>1</a:t>
                </a:r>
                <a:endParaRPr lang="zh-CN" altLang="en-US" sz="2000" dirty="0">
                  <a:solidFill>
                    <a:schemeClr val="bg1"/>
                  </a:solidFill>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5923067" y="2283126"/>
              <a:ext cx="860721" cy="860673"/>
              <a:chOff x="3707904" y="1851670"/>
              <a:chExt cx="612068" cy="612068"/>
            </a:xfrm>
            <a:solidFill>
              <a:srgbClr val="6A868F"/>
            </a:solidFill>
          </p:grpSpPr>
          <p:sp>
            <p:nvSpPr>
              <p:cNvPr id="35" name="椭圆 34"/>
              <p:cNvSpPr/>
              <p:nvPr/>
            </p:nvSpPr>
            <p:spPr>
              <a:xfrm>
                <a:off x="3707904" y="1851670"/>
                <a:ext cx="612068" cy="61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6" name="TextBox 35"/>
              <p:cNvSpPr txBox="1"/>
              <p:nvPr/>
            </p:nvSpPr>
            <p:spPr>
              <a:xfrm>
                <a:off x="3894195" y="2003815"/>
                <a:ext cx="239488" cy="288541"/>
              </a:xfrm>
              <a:prstGeom prst="rect">
                <a:avLst/>
              </a:prstGeom>
              <a:noFill/>
            </p:spPr>
            <p:txBody>
              <a:bodyPr wrap="none" rtlCol="0">
                <a:spAutoFit/>
              </a:bodyPr>
              <a:lstStyle/>
              <a:p>
                <a:pPr algn="ctr"/>
                <a:r>
                  <a:rPr lang="en-US" altLang="zh-CN" sz="2000" dirty="0">
                    <a:solidFill>
                      <a:schemeClr val="bg1"/>
                    </a:solidFill>
                    <a:latin typeface="华文细黑" panose="02010600040101010101" pitchFamily="2" charset="-122"/>
                    <a:ea typeface="华文细黑" panose="02010600040101010101" pitchFamily="2" charset="-122"/>
                  </a:rPr>
                  <a:t>2</a:t>
                </a:r>
                <a:endParaRPr lang="zh-CN" altLang="en-US" sz="2000" dirty="0">
                  <a:solidFill>
                    <a:schemeClr val="bg1"/>
                  </a:solidFill>
                  <a:latin typeface="华文细黑" panose="02010600040101010101" pitchFamily="2" charset="-122"/>
                  <a:ea typeface="华文细黑" panose="02010600040101010101" pitchFamily="2" charset="-122"/>
                </a:endParaRPr>
              </a:p>
            </p:txBody>
          </p:sp>
        </p:grpSp>
        <p:grpSp>
          <p:nvGrpSpPr>
            <p:cNvPr id="37" name="组合 36"/>
            <p:cNvGrpSpPr/>
            <p:nvPr/>
          </p:nvGrpSpPr>
          <p:grpSpPr>
            <a:xfrm>
              <a:off x="5923067" y="3633202"/>
              <a:ext cx="860721" cy="860673"/>
              <a:chOff x="3701177" y="2832686"/>
              <a:chExt cx="612068" cy="612068"/>
            </a:xfrm>
            <a:solidFill>
              <a:srgbClr val="E86262"/>
            </a:solidFill>
          </p:grpSpPr>
          <p:sp>
            <p:nvSpPr>
              <p:cNvPr id="38" name="椭圆 37"/>
              <p:cNvSpPr/>
              <p:nvPr/>
            </p:nvSpPr>
            <p:spPr>
              <a:xfrm>
                <a:off x="3701177" y="2832686"/>
                <a:ext cx="612068" cy="61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TextBox 38"/>
              <p:cNvSpPr txBox="1"/>
              <p:nvPr/>
            </p:nvSpPr>
            <p:spPr>
              <a:xfrm>
                <a:off x="3887468" y="2984831"/>
                <a:ext cx="239488" cy="288541"/>
              </a:xfrm>
              <a:prstGeom prst="rect">
                <a:avLst/>
              </a:prstGeom>
              <a:noFill/>
            </p:spPr>
            <p:txBody>
              <a:bodyPr wrap="none" rtlCol="0">
                <a:spAutoFit/>
              </a:bodyPr>
              <a:lstStyle/>
              <a:p>
                <a:pPr algn="ctr"/>
                <a:r>
                  <a:rPr lang="en-US" altLang="zh-CN" sz="2000" dirty="0">
                    <a:solidFill>
                      <a:schemeClr val="bg1"/>
                    </a:solidFill>
                    <a:latin typeface="华文细黑" panose="02010600040101010101" pitchFamily="2" charset="-122"/>
                    <a:ea typeface="华文细黑" panose="02010600040101010101" pitchFamily="2" charset="-122"/>
                  </a:rPr>
                  <a:t>3</a:t>
                </a:r>
                <a:endParaRPr lang="zh-CN" altLang="en-US" sz="2000" dirty="0">
                  <a:solidFill>
                    <a:schemeClr val="bg1"/>
                  </a:solidFill>
                  <a:latin typeface="华文细黑" panose="02010600040101010101" pitchFamily="2" charset="-122"/>
                  <a:ea typeface="华文细黑" panose="02010600040101010101" pitchFamily="2" charset="-122"/>
                </a:endParaRPr>
              </a:p>
            </p:txBody>
          </p:sp>
        </p:grpSp>
      </p:grpSp>
      <p:sp>
        <p:nvSpPr>
          <p:cNvPr id="53" name="Rectangle 33"/>
          <p:cNvSpPr/>
          <p:nvPr/>
        </p:nvSpPr>
        <p:spPr>
          <a:xfrm>
            <a:off x="2468935" y="-3175"/>
            <a:ext cx="7745300" cy="90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r>
              <a:rPr lang="zh-CN" altLang="en-US" sz="3600" b="1" dirty="0">
                <a:solidFill>
                  <a:srgbClr val="FFFF00"/>
                </a:solidFill>
                <a:latin typeface="Arial" panose="020B0604020202020204" pitchFamily="34" charset="0"/>
                <a:ea typeface="微软雅黑" panose="020B0503020204020204" pitchFamily="34" charset="-122"/>
                <a:sym typeface="Arial" panose="020B0604020202020204" pitchFamily="34" charset="0"/>
              </a:rPr>
              <a:t>怎样</a:t>
            </a:r>
            <a:r>
              <a:rPr lang="zh-CN" altLang="en-US" sz="4400" b="1" dirty="0">
                <a:solidFill>
                  <a:srgbClr val="FFFF00"/>
                </a:solidFill>
                <a:latin typeface="Arial" panose="020B0604020202020204" pitchFamily="34" charset="0"/>
                <a:ea typeface="微软雅黑" panose="020B0503020204020204" pitchFamily="34" charset="-122"/>
                <a:sym typeface="Arial" panose="020B0604020202020204" pitchFamily="34" charset="0"/>
              </a:rPr>
              <a:t>讲好</a:t>
            </a:r>
            <a:r>
              <a:rPr lang="zh-CN" altLang="en-US" sz="3600" b="1" dirty="0">
                <a:solidFill>
                  <a:srgbClr val="FFFF00"/>
                </a:solidFill>
                <a:latin typeface="Arial" panose="020B0604020202020204" pitchFamily="34" charset="0"/>
                <a:ea typeface="微软雅黑" panose="020B0503020204020204" pitchFamily="34" charset="-122"/>
                <a:sym typeface="Arial" panose="020B0604020202020204" pitchFamily="34" charset="0"/>
              </a:rPr>
              <a:t>中国抗疫故事？</a:t>
            </a:r>
            <a:endParaRPr lang="id-ID" sz="3600" b="1" dirty="0">
              <a:solidFill>
                <a:srgbClr val="FFFF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1903886" y="1269901"/>
            <a:ext cx="2749471" cy="707886"/>
          </a:xfrm>
          <a:prstGeom prst="rect">
            <a:avLst/>
          </a:prstGeom>
        </p:spPr>
        <p:txBody>
          <a:bodyPr wrap="none" lIns="91427" tIns="45714" rIns="91427" bIns="45714">
            <a:spAutoFit/>
          </a:bodyPr>
          <a:lstStyle/>
          <a:p>
            <a:r>
              <a:rPr lang="zh-CN" altLang="en-US" sz="4000" b="1" dirty="0">
                <a:latin typeface="微软雅黑" pitchFamily="34" charset="-122"/>
                <a:ea typeface="微软雅黑" pitchFamily="34" charset="-122"/>
              </a:rPr>
              <a:t>找到对话点</a:t>
            </a:r>
          </a:p>
        </p:txBody>
      </p:sp>
      <p:sp>
        <p:nvSpPr>
          <p:cNvPr id="54" name="矩形 53"/>
          <p:cNvSpPr/>
          <p:nvPr/>
        </p:nvSpPr>
        <p:spPr>
          <a:xfrm>
            <a:off x="5132901" y="1269902"/>
            <a:ext cx="7694517" cy="584775"/>
          </a:xfrm>
          <a:prstGeom prst="rect">
            <a:avLst/>
          </a:prstGeom>
        </p:spPr>
        <p:txBody>
          <a:bodyPr wrap="square" lIns="91427" tIns="45714" rIns="91427" bIns="45714">
            <a:spAutoFit/>
          </a:bodyPr>
          <a:lstStyle/>
          <a:p>
            <a:r>
              <a:rPr lang="zh-CN" altLang="en-US" sz="3200" b="1" dirty="0">
                <a:solidFill>
                  <a:schemeClr val="accent1"/>
                </a:solidFill>
                <a:latin typeface="楷体" pitchFamily="49" charset="-122"/>
                <a:ea typeface="楷体" pitchFamily="49" charset="-122"/>
                <a:hlinkClick r:id="" action="ppaction://noaction"/>
              </a:rPr>
              <a:t>媒体立场</a:t>
            </a:r>
            <a:r>
              <a:rPr lang="en-US" altLang="zh-CN" sz="3200" b="1" dirty="0">
                <a:solidFill>
                  <a:schemeClr val="accent1"/>
                </a:solidFill>
                <a:latin typeface="楷体" pitchFamily="49" charset="-122"/>
                <a:ea typeface="楷体" pitchFamily="49" charset="-122"/>
                <a:hlinkClick r:id="" action="ppaction://noaction"/>
              </a:rPr>
              <a:t>/</a:t>
            </a:r>
            <a:r>
              <a:rPr lang="zh-CN" altLang="en-US" sz="3200" b="1" dirty="0">
                <a:solidFill>
                  <a:schemeClr val="accent1"/>
                </a:solidFill>
                <a:latin typeface="楷体" pitchFamily="49" charset="-122"/>
                <a:ea typeface="楷体" pitchFamily="49" charset="-122"/>
                <a:hlinkClick r:id="" action="ppaction://noaction"/>
              </a:rPr>
              <a:t>可信度</a:t>
            </a:r>
            <a:endParaRPr lang="zh-CN" altLang="en-US" sz="3200" b="1" dirty="0">
              <a:solidFill>
                <a:schemeClr val="accent1"/>
              </a:solidFill>
              <a:latin typeface="楷体" pitchFamily="49" charset="-122"/>
              <a:ea typeface="楷体" pitchFamily="49" charset="-122"/>
            </a:endParaRPr>
          </a:p>
        </p:txBody>
      </p:sp>
      <p:sp>
        <p:nvSpPr>
          <p:cNvPr id="4" name="矩形 3"/>
          <p:cNvSpPr/>
          <p:nvPr/>
        </p:nvSpPr>
        <p:spPr>
          <a:xfrm>
            <a:off x="1929261" y="2670753"/>
            <a:ext cx="1723549" cy="400110"/>
          </a:xfrm>
          <a:prstGeom prst="rect">
            <a:avLst/>
          </a:prstGeom>
        </p:spPr>
        <p:txBody>
          <a:bodyPr wrap="none" lIns="91427" tIns="45714" rIns="91427" bIns="45714">
            <a:spAutoFit/>
          </a:bodyPr>
          <a:lstStyle/>
          <a:p>
            <a:r>
              <a:rPr lang="zh-CN" altLang="en-US" sz="2000" b="1" dirty="0">
                <a:latin typeface="微软雅黑" pitchFamily="34" charset="-122"/>
                <a:ea typeface="微软雅黑" pitchFamily="34" charset="-122"/>
              </a:rPr>
              <a:t>扩展传播渠道</a:t>
            </a:r>
          </a:p>
        </p:txBody>
      </p:sp>
      <p:sp>
        <p:nvSpPr>
          <p:cNvPr id="5" name="矩形 4"/>
          <p:cNvSpPr/>
          <p:nvPr/>
        </p:nvSpPr>
        <p:spPr>
          <a:xfrm>
            <a:off x="1903886" y="4088773"/>
            <a:ext cx="2492990" cy="400110"/>
          </a:xfrm>
          <a:prstGeom prst="rect">
            <a:avLst/>
          </a:prstGeom>
        </p:spPr>
        <p:txBody>
          <a:bodyPr wrap="none" lIns="91427" tIns="45714" rIns="91427" bIns="45714">
            <a:spAutoFit/>
          </a:bodyPr>
          <a:lstStyle/>
          <a:p>
            <a:r>
              <a:rPr lang="zh-CN" altLang="en-US" sz="2000" b="1" dirty="0">
                <a:latin typeface="微软雅黑" pitchFamily="34" charset="-122"/>
                <a:ea typeface="微软雅黑" pitchFamily="34" charset="-122"/>
              </a:rPr>
              <a:t>主动发声，因势利导</a:t>
            </a:r>
          </a:p>
        </p:txBody>
      </p:sp>
      <p:sp>
        <p:nvSpPr>
          <p:cNvPr id="55" name="矩形 54"/>
          <p:cNvSpPr/>
          <p:nvPr/>
        </p:nvSpPr>
        <p:spPr>
          <a:xfrm>
            <a:off x="5164233" y="2108813"/>
            <a:ext cx="7694517" cy="584775"/>
          </a:xfrm>
          <a:prstGeom prst="rect">
            <a:avLst/>
          </a:prstGeom>
        </p:spPr>
        <p:txBody>
          <a:bodyPr wrap="square" lIns="91427" tIns="45714" rIns="91427" bIns="45714">
            <a:spAutoFit/>
          </a:bodyPr>
          <a:lstStyle/>
          <a:p>
            <a:r>
              <a:rPr lang="zh-CN" altLang="en-US" sz="3200" b="1" dirty="0">
                <a:solidFill>
                  <a:schemeClr val="accent1"/>
                </a:solidFill>
                <a:latin typeface="楷体" pitchFamily="49" charset="-122"/>
                <a:ea typeface="楷体" pitchFamily="49" charset="-122"/>
                <a:hlinkClick r:id="" action="ppaction://noaction"/>
              </a:rPr>
              <a:t>集体主义与个人主义</a:t>
            </a:r>
            <a:endParaRPr lang="zh-CN" altLang="en-US" sz="3200" b="1" dirty="0">
              <a:solidFill>
                <a:schemeClr val="accent1"/>
              </a:solidFill>
              <a:latin typeface="楷体" pitchFamily="49" charset="-122"/>
              <a:ea typeface="楷体" pitchFamily="49" charset="-122"/>
            </a:endParaRPr>
          </a:p>
        </p:txBody>
      </p:sp>
    </p:spTree>
    <p:extLst>
      <p:ext uri="{BB962C8B-B14F-4D97-AF65-F5344CB8AC3E}">
        <p14:creationId xmlns:p14="http://schemas.microsoft.com/office/powerpoint/2010/main" val="4148016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733430" y="958363"/>
            <a:ext cx="49364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33431" y="1131953"/>
            <a:ext cx="860721" cy="3636500"/>
            <a:chOff x="5923067" y="933049"/>
            <a:chExt cx="860721" cy="3636500"/>
          </a:xfrm>
        </p:grpSpPr>
        <p:cxnSp>
          <p:nvCxnSpPr>
            <p:cNvPr id="27" name="直接连接符 26"/>
            <p:cNvCxnSpPr/>
            <p:nvPr/>
          </p:nvCxnSpPr>
          <p:spPr>
            <a:xfrm flipH="1">
              <a:off x="6353427" y="1434358"/>
              <a:ext cx="1" cy="31351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923067" y="933049"/>
              <a:ext cx="860721" cy="860673"/>
              <a:chOff x="3714631" y="870654"/>
              <a:chExt cx="612068" cy="612068"/>
            </a:xfrm>
            <a:solidFill>
              <a:srgbClr val="354B5E"/>
            </a:solidFill>
          </p:grpSpPr>
          <p:sp>
            <p:nvSpPr>
              <p:cNvPr id="32" name="椭圆 31"/>
              <p:cNvSpPr/>
              <p:nvPr/>
            </p:nvSpPr>
            <p:spPr>
              <a:xfrm>
                <a:off x="3714631" y="870654"/>
                <a:ext cx="612068" cy="61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3" name="TextBox 32"/>
              <p:cNvSpPr txBox="1"/>
              <p:nvPr/>
            </p:nvSpPr>
            <p:spPr>
              <a:xfrm>
                <a:off x="3900922" y="1022799"/>
                <a:ext cx="239488" cy="288541"/>
              </a:xfrm>
              <a:prstGeom prst="rect">
                <a:avLst/>
              </a:prstGeom>
              <a:noFill/>
            </p:spPr>
            <p:txBody>
              <a:bodyPr wrap="none" rtlCol="0">
                <a:spAutoFit/>
              </a:bodyPr>
              <a:lstStyle/>
              <a:p>
                <a:pPr algn="ctr"/>
                <a:r>
                  <a:rPr lang="en-US" altLang="zh-CN" sz="2000" dirty="0">
                    <a:solidFill>
                      <a:schemeClr val="bg1"/>
                    </a:solidFill>
                    <a:latin typeface="华文细黑" panose="02010600040101010101" pitchFamily="2" charset="-122"/>
                    <a:ea typeface="华文细黑" panose="02010600040101010101" pitchFamily="2" charset="-122"/>
                  </a:rPr>
                  <a:t>1</a:t>
                </a:r>
                <a:endParaRPr lang="zh-CN" altLang="en-US" sz="2000" dirty="0">
                  <a:solidFill>
                    <a:schemeClr val="bg1"/>
                  </a:solidFill>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5923067" y="2283126"/>
              <a:ext cx="860721" cy="860673"/>
              <a:chOff x="3707904" y="1851670"/>
              <a:chExt cx="612068" cy="612068"/>
            </a:xfrm>
            <a:solidFill>
              <a:srgbClr val="6A868F"/>
            </a:solidFill>
          </p:grpSpPr>
          <p:sp>
            <p:nvSpPr>
              <p:cNvPr id="35" name="椭圆 34"/>
              <p:cNvSpPr/>
              <p:nvPr/>
            </p:nvSpPr>
            <p:spPr>
              <a:xfrm>
                <a:off x="3707904" y="1851670"/>
                <a:ext cx="612068" cy="61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6" name="TextBox 35"/>
              <p:cNvSpPr txBox="1"/>
              <p:nvPr/>
            </p:nvSpPr>
            <p:spPr>
              <a:xfrm>
                <a:off x="3894195" y="2003815"/>
                <a:ext cx="239488" cy="288541"/>
              </a:xfrm>
              <a:prstGeom prst="rect">
                <a:avLst/>
              </a:prstGeom>
              <a:noFill/>
            </p:spPr>
            <p:txBody>
              <a:bodyPr wrap="none" rtlCol="0">
                <a:spAutoFit/>
              </a:bodyPr>
              <a:lstStyle/>
              <a:p>
                <a:pPr algn="ctr"/>
                <a:r>
                  <a:rPr lang="en-US" altLang="zh-CN" sz="2000" dirty="0">
                    <a:solidFill>
                      <a:schemeClr val="bg1"/>
                    </a:solidFill>
                    <a:latin typeface="华文细黑" panose="02010600040101010101" pitchFamily="2" charset="-122"/>
                    <a:ea typeface="华文细黑" panose="02010600040101010101" pitchFamily="2" charset="-122"/>
                  </a:rPr>
                  <a:t>2</a:t>
                </a:r>
                <a:endParaRPr lang="zh-CN" altLang="en-US" sz="2000" dirty="0">
                  <a:solidFill>
                    <a:schemeClr val="bg1"/>
                  </a:solidFill>
                  <a:latin typeface="华文细黑" panose="02010600040101010101" pitchFamily="2" charset="-122"/>
                  <a:ea typeface="华文细黑" panose="02010600040101010101" pitchFamily="2" charset="-122"/>
                </a:endParaRPr>
              </a:p>
            </p:txBody>
          </p:sp>
        </p:grpSp>
        <p:grpSp>
          <p:nvGrpSpPr>
            <p:cNvPr id="37" name="组合 36"/>
            <p:cNvGrpSpPr/>
            <p:nvPr/>
          </p:nvGrpSpPr>
          <p:grpSpPr>
            <a:xfrm>
              <a:off x="5923067" y="3633202"/>
              <a:ext cx="860721" cy="860673"/>
              <a:chOff x="3701177" y="2832686"/>
              <a:chExt cx="612068" cy="612068"/>
            </a:xfrm>
            <a:solidFill>
              <a:srgbClr val="E86262"/>
            </a:solidFill>
          </p:grpSpPr>
          <p:sp>
            <p:nvSpPr>
              <p:cNvPr id="38" name="椭圆 37"/>
              <p:cNvSpPr/>
              <p:nvPr/>
            </p:nvSpPr>
            <p:spPr>
              <a:xfrm>
                <a:off x="3701177" y="2832686"/>
                <a:ext cx="612068" cy="61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TextBox 38"/>
              <p:cNvSpPr txBox="1"/>
              <p:nvPr/>
            </p:nvSpPr>
            <p:spPr>
              <a:xfrm>
                <a:off x="3887468" y="2984831"/>
                <a:ext cx="239488" cy="288541"/>
              </a:xfrm>
              <a:prstGeom prst="rect">
                <a:avLst/>
              </a:prstGeom>
              <a:noFill/>
            </p:spPr>
            <p:txBody>
              <a:bodyPr wrap="none" rtlCol="0">
                <a:spAutoFit/>
              </a:bodyPr>
              <a:lstStyle/>
              <a:p>
                <a:pPr algn="ctr"/>
                <a:r>
                  <a:rPr lang="en-US" altLang="zh-CN" sz="2000" dirty="0">
                    <a:solidFill>
                      <a:schemeClr val="bg1"/>
                    </a:solidFill>
                    <a:latin typeface="华文细黑" panose="02010600040101010101" pitchFamily="2" charset="-122"/>
                    <a:ea typeface="华文细黑" panose="02010600040101010101" pitchFamily="2" charset="-122"/>
                  </a:rPr>
                  <a:t>3</a:t>
                </a:r>
                <a:endParaRPr lang="zh-CN" altLang="en-US" sz="2000" dirty="0">
                  <a:solidFill>
                    <a:schemeClr val="bg1"/>
                  </a:solidFill>
                  <a:latin typeface="华文细黑" panose="02010600040101010101" pitchFamily="2" charset="-122"/>
                  <a:ea typeface="华文细黑" panose="02010600040101010101" pitchFamily="2" charset="-122"/>
                </a:endParaRPr>
              </a:p>
            </p:txBody>
          </p:sp>
        </p:grpSp>
      </p:grpSp>
      <p:sp>
        <p:nvSpPr>
          <p:cNvPr id="53" name="Rectangle 33"/>
          <p:cNvSpPr/>
          <p:nvPr/>
        </p:nvSpPr>
        <p:spPr>
          <a:xfrm>
            <a:off x="2468935" y="-3175"/>
            <a:ext cx="7745300" cy="90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r>
              <a:rPr lang="zh-CN" altLang="en-US" sz="3600" b="1" dirty="0">
                <a:solidFill>
                  <a:srgbClr val="FFFF00"/>
                </a:solidFill>
                <a:latin typeface="Arial" panose="020B0604020202020204" pitchFamily="34" charset="0"/>
                <a:ea typeface="微软雅黑" panose="020B0503020204020204" pitchFamily="34" charset="-122"/>
                <a:sym typeface="Arial" panose="020B0604020202020204" pitchFamily="34" charset="0"/>
              </a:rPr>
              <a:t>怎样</a:t>
            </a:r>
            <a:r>
              <a:rPr lang="zh-CN" altLang="en-US" sz="4400" b="1" dirty="0">
                <a:solidFill>
                  <a:srgbClr val="FFFF00"/>
                </a:solidFill>
                <a:latin typeface="Arial" panose="020B0604020202020204" pitchFamily="34" charset="0"/>
                <a:ea typeface="微软雅黑" panose="020B0503020204020204" pitchFamily="34" charset="-122"/>
                <a:sym typeface="Arial" panose="020B0604020202020204" pitchFamily="34" charset="0"/>
              </a:rPr>
              <a:t>讲好</a:t>
            </a:r>
            <a:r>
              <a:rPr lang="zh-CN" altLang="en-US" sz="3600" b="1" dirty="0">
                <a:solidFill>
                  <a:srgbClr val="FFFF00"/>
                </a:solidFill>
                <a:latin typeface="Arial" panose="020B0604020202020204" pitchFamily="34" charset="0"/>
                <a:ea typeface="微软雅黑" panose="020B0503020204020204" pitchFamily="34" charset="-122"/>
                <a:sym typeface="Arial" panose="020B0604020202020204" pitchFamily="34" charset="0"/>
              </a:rPr>
              <a:t>中国抗疫故事？</a:t>
            </a:r>
            <a:endParaRPr lang="id-ID" sz="3600" b="1" dirty="0">
              <a:solidFill>
                <a:srgbClr val="FFFF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1881684" y="1321588"/>
            <a:ext cx="1723549" cy="461665"/>
          </a:xfrm>
          <a:prstGeom prst="rect">
            <a:avLst/>
          </a:prstGeom>
        </p:spPr>
        <p:txBody>
          <a:bodyPr wrap="none" lIns="91427" tIns="45714" rIns="91427" bIns="45714">
            <a:spAutoFit/>
          </a:bodyPr>
          <a:lstStyle/>
          <a:p>
            <a:r>
              <a:rPr lang="zh-CN" altLang="en-US" sz="2400" b="1" dirty="0">
                <a:latin typeface="微软雅黑" pitchFamily="34" charset="-122"/>
                <a:ea typeface="微软雅黑" pitchFamily="34" charset="-122"/>
              </a:rPr>
              <a:t>找到对话点</a:t>
            </a:r>
          </a:p>
        </p:txBody>
      </p:sp>
      <p:sp>
        <p:nvSpPr>
          <p:cNvPr id="4" name="矩形 3"/>
          <p:cNvSpPr/>
          <p:nvPr/>
        </p:nvSpPr>
        <p:spPr>
          <a:xfrm>
            <a:off x="1929260" y="2670753"/>
            <a:ext cx="3262432" cy="707886"/>
          </a:xfrm>
          <a:prstGeom prst="rect">
            <a:avLst/>
          </a:prstGeom>
        </p:spPr>
        <p:txBody>
          <a:bodyPr wrap="none" lIns="91427" tIns="45714" rIns="91427" bIns="45714">
            <a:spAutoFit/>
          </a:bodyPr>
          <a:lstStyle/>
          <a:p>
            <a:r>
              <a:rPr lang="zh-CN" altLang="en-US" sz="4000" b="1" dirty="0">
                <a:latin typeface="微软雅黑" pitchFamily="34" charset="-122"/>
                <a:ea typeface="微软雅黑" pitchFamily="34" charset="-122"/>
              </a:rPr>
              <a:t>扩展传播渠道</a:t>
            </a:r>
          </a:p>
        </p:txBody>
      </p:sp>
      <p:sp>
        <p:nvSpPr>
          <p:cNvPr id="5" name="矩形 4"/>
          <p:cNvSpPr/>
          <p:nvPr/>
        </p:nvSpPr>
        <p:spPr>
          <a:xfrm>
            <a:off x="1903886" y="4088773"/>
            <a:ext cx="2984401" cy="465602"/>
          </a:xfrm>
          <a:prstGeom prst="rect">
            <a:avLst/>
          </a:prstGeom>
        </p:spPr>
        <p:txBody>
          <a:bodyPr wrap="none" lIns="91427" tIns="45714" rIns="91427" bIns="45714">
            <a:spAutoFit/>
          </a:bodyPr>
          <a:lstStyle/>
          <a:p>
            <a:r>
              <a:rPr lang="zh-CN" altLang="en-US" sz="2400" b="1" dirty="0">
                <a:latin typeface="微软雅黑" pitchFamily="34" charset="-122"/>
                <a:ea typeface="微软雅黑" pitchFamily="34" charset="-122"/>
              </a:rPr>
              <a:t>主动发声，因势利导</a:t>
            </a:r>
          </a:p>
        </p:txBody>
      </p:sp>
      <p:sp>
        <p:nvSpPr>
          <p:cNvPr id="20" name="矩形 19"/>
          <p:cNvSpPr/>
          <p:nvPr/>
        </p:nvSpPr>
        <p:spPr>
          <a:xfrm>
            <a:off x="6141345" y="1783252"/>
            <a:ext cx="5822154" cy="584775"/>
          </a:xfrm>
          <a:prstGeom prst="rect">
            <a:avLst/>
          </a:prstGeom>
          <a:solidFill>
            <a:schemeClr val="accent2"/>
          </a:solidFill>
        </p:spPr>
        <p:txBody>
          <a:bodyPr wrap="square" lIns="91427" tIns="45714" rIns="91427" bIns="45714">
            <a:spAutoFit/>
          </a:bodyPr>
          <a:lstStyle/>
          <a:p>
            <a:r>
              <a:rPr lang="zh-CN" altLang="en-US" sz="3200" b="1" dirty="0">
                <a:latin typeface="楷体" pitchFamily="49" charset="-122"/>
                <a:ea typeface="楷体" pitchFamily="49" charset="-122"/>
              </a:rPr>
              <a:t>被动接受自媒体信息覆盖</a:t>
            </a:r>
          </a:p>
        </p:txBody>
      </p:sp>
      <p:sp>
        <p:nvSpPr>
          <p:cNvPr id="6" name="矩形 5"/>
          <p:cNvSpPr/>
          <p:nvPr/>
        </p:nvSpPr>
        <p:spPr>
          <a:xfrm>
            <a:off x="6703060" y="3118841"/>
            <a:ext cx="4698722" cy="584775"/>
          </a:xfrm>
          <a:prstGeom prst="rect">
            <a:avLst/>
          </a:prstGeom>
          <a:solidFill>
            <a:schemeClr val="accent2"/>
          </a:solidFill>
        </p:spPr>
        <p:txBody>
          <a:bodyPr wrap="none" lIns="91427" tIns="45714" rIns="91427" bIns="45714">
            <a:spAutoFit/>
          </a:bodyPr>
          <a:lstStyle/>
          <a:p>
            <a:r>
              <a:rPr lang="zh-CN" altLang="en-US" sz="3200" b="1" dirty="0">
                <a:latin typeface="楷体" pitchFamily="49" charset="-122"/>
                <a:ea typeface="楷体" pitchFamily="49" charset="-122"/>
              </a:rPr>
              <a:t>主动利用自媒体传播信息</a:t>
            </a:r>
          </a:p>
        </p:txBody>
      </p:sp>
      <p:sp>
        <p:nvSpPr>
          <p:cNvPr id="7" name="下箭头 6"/>
          <p:cNvSpPr/>
          <p:nvPr/>
        </p:nvSpPr>
        <p:spPr>
          <a:xfrm>
            <a:off x="8733631" y="2482031"/>
            <a:ext cx="648072" cy="6140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endParaRPr lang="zh-CN" altLang="en-US"/>
          </a:p>
        </p:txBody>
      </p:sp>
      <p:sp>
        <p:nvSpPr>
          <p:cNvPr id="9" name="矩形 8"/>
          <p:cNvSpPr/>
          <p:nvPr/>
        </p:nvSpPr>
        <p:spPr>
          <a:xfrm>
            <a:off x="9654864" y="2482030"/>
            <a:ext cx="1645393" cy="530520"/>
          </a:xfrm>
          <a:prstGeom prst="rect">
            <a:avLst/>
          </a:prstGeom>
        </p:spPr>
        <p:txBody>
          <a:bodyPr wrap="none" lIns="91427" tIns="45714" rIns="91427" bIns="45714">
            <a:spAutoFit/>
          </a:bodyPr>
          <a:lstStyle/>
          <a:p>
            <a:r>
              <a:rPr lang="zh-CN" altLang="en-US" sz="2800" b="1" dirty="0">
                <a:solidFill>
                  <a:srgbClr val="FF0000"/>
                </a:solidFill>
                <a:latin typeface="微软雅黑" pitchFamily="34" charset="-122"/>
                <a:ea typeface="微软雅黑" pitchFamily="34" charset="-122"/>
              </a:rPr>
              <a:t>质的转变</a:t>
            </a:r>
          </a:p>
        </p:txBody>
      </p:sp>
    </p:spTree>
    <p:extLst>
      <p:ext uri="{BB962C8B-B14F-4D97-AF65-F5344CB8AC3E}">
        <p14:creationId xmlns:p14="http://schemas.microsoft.com/office/powerpoint/2010/main" val="21278682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733430" y="958363"/>
            <a:ext cx="49364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33431" y="1131953"/>
            <a:ext cx="860721" cy="3636500"/>
            <a:chOff x="5923067" y="933049"/>
            <a:chExt cx="860721" cy="3636500"/>
          </a:xfrm>
        </p:grpSpPr>
        <p:cxnSp>
          <p:nvCxnSpPr>
            <p:cNvPr id="27" name="直接连接符 26"/>
            <p:cNvCxnSpPr/>
            <p:nvPr/>
          </p:nvCxnSpPr>
          <p:spPr>
            <a:xfrm flipH="1">
              <a:off x="6353427" y="1434358"/>
              <a:ext cx="1" cy="31351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923067" y="933049"/>
              <a:ext cx="860721" cy="860673"/>
              <a:chOff x="3714631" y="870654"/>
              <a:chExt cx="612068" cy="612068"/>
            </a:xfrm>
            <a:solidFill>
              <a:srgbClr val="354B5E"/>
            </a:solidFill>
          </p:grpSpPr>
          <p:sp>
            <p:nvSpPr>
              <p:cNvPr id="32" name="椭圆 31"/>
              <p:cNvSpPr/>
              <p:nvPr/>
            </p:nvSpPr>
            <p:spPr>
              <a:xfrm>
                <a:off x="3714631" y="870654"/>
                <a:ext cx="612068" cy="61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3" name="TextBox 32"/>
              <p:cNvSpPr txBox="1"/>
              <p:nvPr/>
            </p:nvSpPr>
            <p:spPr>
              <a:xfrm>
                <a:off x="3900922" y="1022799"/>
                <a:ext cx="239488" cy="288541"/>
              </a:xfrm>
              <a:prstGeom prst="rect">
                <a:avLst/>
              </a:prstGeom>
              <a:noFill/>
            </p:spPr>
            <p:txBody>
              <a:bodyPr wrap="none" rtlCol="0">
                <a:spAutoFit/>
              </a:bodyPr>
              <a:lstStyle/>
              <a:p>
                <a:pPr algn="ctr"/>
                <a:r>
                  <a:rPr lang="en-US" altLang="zh-CN" sz="2000" dirty="0">
                    <a:solidFill>
                      <a:schemeClr val="bg1"/>
                    </a:solidFill>
                    <a:latin typeface="华文细黑" panose="02010600040101010101" pitchFamily="2" charset="-122"/>
                    <a:ea typeface="华文细黑" panose="02010600040101010101" pitchFamily="2" charset="-122"/>
                  </a:rPr>
                  <a:t>1</a:t>
                </a:r>
                <a:endParaRPr lang="zh-CN" altLang="en-US" sz="2000" dirty="0">
                  <a:solidFill>
                    <a:schemeClr val="bg1"/>
                  </a:solidFill>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5923067" y="2283126"/>
              <a:ext cx="860721" cy="860673"/>
              <a:chOff x="3707904" y="1851670"/>
              <a:chExt cx="612068" cy="612068"/>
            </a:xfrm>
            <a:solidFill>
              <a:srgbClr val="6A868F"/>
            </a:solidFill>
          </p:grpSpPr>
          <p:sp>
            <p:nvSpPr>
              <p:cNvPr id="35" name="椭圆 34"/>
              <p:cNvSpPr/>
              <p:nvPr/>
            </p:nvSpPr>
            <p:spPr>
              <a:xfrm>
                <a:off x="3707904" y="1851670"/>
                <a:ext cx="612068" cy="61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6" name="TextBox 35"/>
              <p:cNvSpPr txBox="1"/>
              <p:nvPr/>
            </p:nvSpPr>
            <p:spPr>
              <a:xfrm>
                <a:off x="3894195" y="2003815"/>
                <a:ext cx="239488" cy="288541"/>
              </a:xfrm>
              <a:prstGeom prst="rect">
                <a:avLst/>
              </a:prstGeom>
              <a:noFill/>
            </p:spPr>
            <p:txBody>
              <a:bodyPr wrap="none" rtlCol="0">
                <a:spAutoFit/>
              </a:bodyPr>
              <a:lstStyle/>
              <a:p>
                <a:pPr algn="ctr"/>
                <a:r>
                  <a:rPr lang="en-US" altLang="zh-CN" sz="2000" dirty="0">
                    <a:solidFill>
                      <a:schemeClr val="bg1"/>
                    </a:solidFill>
                    <a:latin typeface="华文细黑" panose="02010600040101010101" pitchFamily="2" charset="-122"/>
                    <a:ea typeface="华文细黑" panose="02010600040101010101" pitchFamily="2" charset="-122"/>
                  </a:rPr>
                  <a:t>2</a:t>
                </a:r>
                <a:endParaRPr lang="zh-CN" altLang="en-US" sz="2000" dirty="0">
                  <a:solidFill>
                    <a:schemeClr val="bg1"/>
                  </a:solidFill>
                  <a:latin typeface="华文细黑" panose="02010600040101010101" pitchFamily="2" charset="-122"/>
                  <a:ea typeface="华文细黑" panose="02010600040101010101" pitchFamily="2" charset="-122"/>
                </a:endParaRPr>
              </a:p>
            </p:txBody>
          </p:sp>
        </p:grpSp>
        <p:grpSp>
          <p:nvGrpSpPr>
            <p:cNvPr id="37" name="组合 36"/>
            <p:cNvGrpSpPr/>
            <p:nvPr/>
          </p:nvGrpSpPr>
          <p:grpSpPr>
            <a:xfrm>
              <a:off x="5923067" y="3633202"/>
              <a:ext cx="860721" cy="860673"/>
              <a:chOff x="3701177" y="2832686"/>
              <a:chExt cx="612068" cy="612068"/>
            </a:xfrm>
            <a:solidFill>
              <a:srgbClr val="E86262"/>
            </a:solidFill>
          </p:grpSpPr>
          <p:sp>
            <p:nvSpPr>
              <p:cNvPr id="38" name="椭圆 37"/>
              <p:cNvSpPr/>
              <p:nvPr/>
            </p:nvSpPr>
            <p:spPr>
              <a:xfrm>
                <a:off x="3701177" y="2832686"/>
                <a:ext cx="612068" cy="61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TextBox 38"/>
              <p:cNvSpPr txBox="1"/>
              <p:nvPr/>
            </p:nvSpPr>
            <p:spPr>
              <a:xfrm>
                <a:off x="3887468" y="2984831"/>
                <a:ext cx="239488" cy="288541"/>
              </a:xfrm>
              <a:prstGeom prst="rect">
                <a:avLst/>
              </a:prstGeom>
              <a:noFill/>
            </p:spPr>
            <p:txBody>
              <a:bodyPr wrap="none" rtlCol="0">
                <a:spAutoFit/>
              </a:bodyPr>
              <a:lstStyle/>
              <a:p>
                <a:pPr algn="ctr"/>
                <a:r>
                  <a:rPr lang="en-US" altLang="zh-CN" sz="2000" dirty="0">
                    <a:solidFill>
                      <a:schemeClr val="bg1"/>
                    </a:solidFill>
                    <a:latin typeface="华文细黑" panose="02010600040101010101" pitchFamily="2" charset="-122"/>
                    <a:ea typeface="华文细黑" panose="02010600040101010101" pitchFamily="2" charset="-122"/>
                  </a:rPr>
                  <a:t>3</a:t>
                </a:r>
                <a:endParaRPr lang="zh-CN" altLang="en-US" sz="2000" dirty="0">
                  <a:solidFill>
                    <a:schemeClr val="bg1"/>
                  </a:solidFill>
                  <a:latin typeface="华文细黑" panose="02010600040101010101" pitchFamily="2" charset="-122"/>
                  <a:ea typeface="华文细黑" panose="02010600040101010101" pitchFamily="2" charset="-122"/>
                </a:endParaRPr>
              </a:p>
            </p:txBody>
          </p:sp>
        </p:grpSp>
      </p:grpSp>
      <p:sp>
        <p:nvSpPr>
          <p:cNvPr id="53" name="Rectangle 33"/>
          <p:cNvSpPr/>
          <p:nvPr/>
        </p:nvSpPr>
        <p:spPr>
          <a:xfrm>
            <a:off x="2468935" y="-3175"/>
            <a:ext cx="7745300" cy="90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r>
              <a:rPr lang="zh-CN" altLang="en-US" sz="3600" b="1" dirty="0">
                <a:solidFill>
                  <a:srgbClr val="FFFF00"/>
                </a:solidFill>
                <a:latin typeface="Arial" panose="020B0604020202020204" pitchFamily="34" charset="0"/>
                <a:ea typeface="微软雅黑" panose="020B0503020204020204" pitchFamily="34" charset="-122"/>
                <a:sym typeface="Arial" panose="020B0604020202020204" pitchFamily="34" charset="0"/>
              </a:rPr>
              <a:t>怎样</a:t>
            </a:r>
            <a:r>
              <a:rPr lang="zh-CN" altLang="en-US" sz="4400" b="1" dirty="0">
                <a:solidFill>
                  <a:srgbClr val="FFFF00"/>
                </a:solidFill>
                <a:latin typeface="Arial" panose="020B0604020202020204" pitchFamily="34" charset="0"/>
                <a:ea typeface="微软雅黑" panose="020B0503020204020204" pitchFamily="34" charset="-122"/>
                <a:sym typeface="Arial" panose="020B0604020202020204" pitchFamily="34" charset="0"/>
              </a:rPr>
              <a:t>讲好</a:t>
            </a:r>
            <a:r>
              <a:rPr lang="zh-CN" altLang="en-US" sz="3600" b="1" dirty="0">
                <a:solidFill>
                  <a:srgbClr val="FFFF00"/>
                </a:solidFill>
                <a:latin typeface="Arial" panose="020B0604020202020204" pitchFamily="34" charset="0"/>
                <a:ea typeface="微软雅黑" panose="020B0503020204020204" pitchFamily="34" charset="-122"/>
                <a:sym typeface="Arial" panose="020B0604020202020204" pitchFamily="34" charset="0"/>
              </a:rPr>
              <a:t>中国抗疫故事？</a:t>
            </a:r>
            <a:endParaRPr lang="id-ID" sz="3600" b="1" dirty="0">
              <a:solidFill>
                <a:srgbClr val="FFFF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1903886" y="1269902"/>
            <a:ext cx="1723549" cy="461665"/>
          </a:xfrm>
          <a:prstGeom prst="rect">
            <a:avLst/>
          </a:prstGeom>
        </p:spPr>
        <p:txBody>
          <a:bodyPr wrap="none" lIns="91427" tIns="45714" rIns="91427" bIns="45714">
            <a:spAutoFit/>
          </a:bodyPr>
          <a:lstStyle/>
          <a:p>
            <a:r>
              <a:rPr lang="zh-CN" altLang="en-US" sz="2400" b="1" dirty="0">
                <a:latin typeface="微软雅黑" pitchFamily="34" charset="-122"/>
                <a:ea typeface="微软雅黑" pitchFamily="34" charset="-122"/>
              </a:rPr>
              <a:t>找到对话点</a:t>
            </a:r>
          </a:p>
        </p:txBody>
      </p:sp>
      <p:sp>
        <p:nvSpPr>
          <p:cNvPr id="4" name="矩形 3"/>
          <p:cNvSpPr/>
          <p:nvPr/>
        </p:nvSpPr>
        <p:spPr>
          <a:xfrm>
            <a:off x="1929261" y="2670754"/>
            <a:ext cx="2031325" cy="461665"/>
          </a:xfrm>
          <a:prstGeom prst="rect">
            <a:avLst/>
          </a:prstGeom>
        </p:spPr>
        <p:txBody>
          <a:bodyPr wrap="none" lIns="91427" tIns="45714" rIns="91427" bIns="45714">
            <a:spAutoFit/>
          </a:bodyPr>
          <a:lstStyle/>
          <a:p>
            <a:r>
              <a:rPr lang="zh-CN" altLang="en-US" sz="2400" b="1" dirty="0">
                <a:latin typeface="微软雅黑" pitchFamily="34" charset="-122"/>
                <a:ea typeface="微软雅黑" pitchFamily="34" charset="-122"/>
              </a:rPr>
              <a:t>扩展传播渠道</a:t>
            </a:r>
          </a:p>
        </p:txBody>
      </p:sp>
      <p:sp>
        <p:nvSpPr>
          <p:cNvPr id="5" name="矩形 4"/>
          <p:cNvSpPr/>
          <p:nvPr/>
        </p:nvSpPr>
        <p:spPr>
          <a:xfrm>
            <a:off x="1903886" y="4088773"/>
            <a:ext cx="4339650" cy="646331"/>
          </a:xfrm>
          <a:prstGeom prst="rect">
            <a:avLst/>
          </a:prstGeom>
        </p:spPr>
        <p:txBody>
          <a:bodyPr wrap="none" lIns="91427" tIns="45714" rIns="91427" bIns="45714">
            <a:spAutoFit/>
          </a:bodyPr>
          <a:lstStyle/>
          <a:p>
            <a:r>
              <a:rPr lang="zh-CN" altLang="en-US" sz="3600" b="1" dirty="0">
                <a:latin typeface="微软雅黑" pitchFamily="34" charset="-122"/>
                <a:ea typeface="微软雅黑" pitchFamily="34" charset="-122"/>
              </a:rPr>
              <a:t>主动发声，因势利导</a:t>
            </a:r>
          </a:p>
        </p:txBody>
      </p:sp>
      <p:grpSp>
        <p:nvGrpSpPr>
          <p:cNvPr id="6" name="组合 5"/>
          <p:cNvGrpSpPr/>
          <p:nvPr/>
        </p:nvGrpSpPr>
        <p:grpSpPr>
          <a:xfrm>
            <a:off x="308696" y="3840291"/>
            <a:ext cx="12682998" cy="3491612"/>
            <a:chOff x="308695" y="3840290"/>
            <a:chExt cx="12682998" cy="3491612"/>
          </a:xfrm>
        </p:grpSpPr>
        <p:sp>
          <p:nvSpPr>
            <p:cNvPr id="20" name="矩形 19"/>
            <p:cNvSpPr/>
            <p:nvPr/>
          </p:nvSpPr>
          <p:spPr>
            <a:xfrm>
              <a:off x="308695" y="4924326"/>
              <a:ext cx="8424936" cy="2308324"/>
            </a:xfrm>
            <a:prstGeom prst="rect">
              <a:avLst/>
            </a:prstGeom>
            <a:solidFill>
              <a:schemeClr val="accent2"/>
            </a:solidFill>
          </p:spPr>
          <p:txBody>
            <a:bodyPr wrap="square">
              <a:spAutoFit/>
            </a:bodyPr>
            <a:lstStyle/>
            <a:p>
              <a:pPr>
                <a:lnSpc>
                  <a:spcPct val="150000"/>
                </a:lnSpc>
              </a:pPr>
              <a:r>
                <a:rPr lang="zh-CN" altLang="zh-CN" sz="3200" b="1" dirty="0">
                  <a:latin typeface="微软雅黑" pitchFamily="34" charset="-122"/>
                  <a:ea typeface="微软雅黑" pitchFamily="34" charset="-122"/>
                </a:rPr>
                <a:t>国际社会高度关注疫情发展，要</a:t>
              </a:r>
              <a:r>
                <a:rPr lang="zh-CN" altLang="zh-CN" sz="3200" b="1" dirty="0">
                  <a:solidFill>
                    <a:srgbClr val="FF0000"/>
                  </a:solidFill>
                  <a:latin typeface="微软雅黑" pitchFamily="34" charset="-122"/>
                  <a:ea typeface="微软雅黑" pitchFamily="34" charset="-122"/>
                </a:rPr>
                <a:t>主动</a:t>
              </a:r>
              <a:r>
                <a:rPr lang="zh-CN" altLang="zh-CN" sz="3200" b="1" dirty="0">
                  <a:latin typeface="微软雅黑" pitchFamily="34" charset="-122"/>
                  <a:ea typeface="微软雅黑" pitchFamily="34" charset="-122"/>
                </a:rPr>
                <a:t>回应国际关切，</a:t>
              </a:r>
              <a:r>
                <a:rPr lang="zh-CN" altLang="zh-CN" sz="3200" b="1" dirty="0">
                  <a:solidFill>
                    <a:srgbClr val="FF0000"/>
                  </a:solidFill>
                  <a:latin typeface="微软雅黑" pitchFamily="34" charset="-122"/>
                  <a:ea typeface="微软雅黑" pitchFamily="34" charset="-122"/>
                </a:rPr>
                <a:t>讲好</a:t>
              </a:r>
              <a:r>
                <a:rPr lang="zh-CN" altLang="zh-CN" sz="3200" b="1" dirty="0">
                  <a:latin typeface="微软雅黑" pitchFamily="34" charset="-122"/>
                  <a:ea typeface="微软雅黑" pitchFamily="34" charset="-122"/>
                </a:rPr>
                <a:t>中国抗击疫情故事，展现中国人民</a:t>
              </a:r>
              <a:r>
                <a:rPr lang="zh-CN" altLang="zh-CN" sz="3200" b="1" dirty="0">
                  <a:solidFill>
                    <a:srgbClr val="FF0000"/>
                  </a:solidFill>
                  <a:latin typeface="微软雅黑" pitchFamily="34" charset="-122"/>
                  <a:ea typeface="微软雅黑" pitchFamily="34" charset="-122"/>
                </a:rPr>
                <a:t>团结一心</a:t>
              </a:r>
              <a:r>
                <a:rPr lang="zh-CN" altLang="zh-CN" sz="3200" b="1" dirty="0">
                  <a:latin typeface="微软雅黑" pitchFamily="34" charset="-122"/>
                  <a:ea typeface="微软雅黑" pitchFamily="34" charset="-122"/>
                </a:rPr>
                <a:t>、</a:t>
              </a:r>
              <a:r>
                <a:rPr lang="zh-CN" altLang="zh-CN" sz="3200" b="1" dirty="0">
                  <a:solidFill>
                    <a:srgbClr val="FF0000"/>
                  </a:solidFill>
                  <a:latin typeface="微软雅黑" pitchFamily="34" charset="-122"/>
                  <a:ea typeface="微软雅黑" pitchFamily="34" charset="-122"/>
                </a:rPr>
                <a:t>同舟共济</a:t>
              </a:r>
              <a:r>
                <a:rPr lang="zh-CN" altLang="zh-CN" sz="3200" b="1" dirty="0">
                  <a:latin typeface="微软雅黑" pitchFamily="34" charset="-122"/>
                  <a:ea typeface="微软雅黑" pitchFamily="34" charset="-122"/>
                </a:rPr>
                <a:t>的精神风貌。</a:t>
              </a:r>
              <a:endParaRPr lang="zh-CN" altLang="en-US" sz="3200" dirty="0">
                <a:latin typeface="微软雅黑" pitchFamily="34" charset="-122"/>
                <a:ea typeface="微软雅黑" pitchFamily="34" charset="-122"/>
              </a:endParaRPr>
            </a:p>
          </p:txBody>
        </p:sp>
        <p:pic>
          <p:nvPicPr>
            <p:cNvPr id="21" name="Picture 2" descr="https://timgsa.baidu.com/timg?image&amp;quality=80&amp;size=b9999_10000&amp;sec=1583339756606&amp;di=0e128079ef270f1de3d35af66a3c0246&amp;imgtype=0&amp;src=http%3A%2F%2Fimgpolitics.gmw.cn%2Fattachement%2Fjpg%2Fsite2%2F20161210%2Ff44d305ea0ab19b613fa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3630" y="3840290"/>
              <a:ext cx="4258063" cy="349161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圆角矩形标注 21"/>
          <p:cNvSpPr/>
          <p:nvPr/>
        </p:nvSpPr>
        <p:spPr>
          <a:xfrm>
            <a:off x="6211606" y="2482031"/>
            <a:ext cx="3458129" cy="1358260"/>
          </a:xfrm>
          <a:prstGeom prst="wedgeRoundRectCallout">
            <a:avLst>
              <a:gd name="adj1" fmla="val -32564"/>
              <a:gd name="adj2" fmla="val 1097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r>
              <a:rPr lang="zh-CN" altLang="en-US" sz="3600" b="1" dirty="0">
                <a:solidFill>
                  <a:srgbClr val="FFFF00"/>
                </a:solidFill>
                <a:latin typeface="楷体" pitchFamily="49" charset="-122"/>
                <a:ea typeface="楷体" pitchFamily="49" charset="-122"/>
              </a:rPr>
              <a:t>为什么专门指出“主动”？</a:t>
            </a:r>
          </a:p>
        </p:txBody>
      </p:sp>
    </p:spTree>
    <p:extLst>
      <p:ext uri="{BB962C8B-B14F-4D97-AF65-F5344CB8AC3E}">
        <p14:creationId xmlns:p14="http://schemas.microsoft.com/office/powerpoint/2010/main" val="3759299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p:cNvGrpSpPr/>
          <p:nvPr/>
        </p:nvGrpSpPr>
        <p:grpSpPr>
          <a:xfrm>
            <a:off x="7040872" y="3507337"/>
            <a:ext cx="626459" cy="626459"/>
            <a:chOff x="6006611" y="4240036"/>
            <a:chExt cx="684000" cy="684000"/>
          </a:xfrm>
        </p:grpSpPr>
        <p:sp>
          <p:nvSpPr>
            <p:cNvPr id="119"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Oval 126"/>
            <p:cNvSpPr/>
            <p:nvPr/>
          </p:nvSpPr>
          <p:spPr>
            <a:xfrm>
              <a:off x="6006611" y="4240036"/>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2" name="Group 131"/>
          <p:cNvGrpSpPr/>
          <p:nvPr/>
        </p:nvGrpSpPr>
        <p:grpSpPr>
          <a:xfrm>
            <a:off x="9416276" y="3507337"/>
            <a:ext cx="626459" cy="626459"/>
            <a:chOff x="8794034" y="4283578"/>
            <a:chExt cx="684000" cy="684000"/>
          </a:xfrm>
        </p:grpSpPr>
        <p:sp>
          <p:nvSpPr>
            <p:cNvPr id="118"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Oval 127"/>
            <p:cNvSpPr/>
            <p:nvPr/>
          </p:nvSpPr>
          <p:spPr>
            <a:xfrm>
              <a:off x="8794034" y="4283578"/>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119807" y="232625"/>
            <a:ext cx="4927229" cy="1003786"/>
            <a:chOff x="959315" y="2659356"/>
            <a:chExt cx="4927229" cy="1003786"/>
          </a:xfrm>
        </p:grpSpPr>
        <p:grpSp>
          <p:nvGrpSpPr>
            <p:cNvPr id="130" name="Group 129"/>
            <p:cNvGrpSpPr/>
            <p:nvPr/>
          </p:nvGrpSpPr>
          <p:grpSpPr>
            <a:xfrm>
              <a:off x="959315" y="3036683"/>
              <a:ext cx="626459" cy="626459"/>
              <a:chOff x="3401741" y="4254550"/>
              <a:chExt cx="684000" cy="684000"/>
            </a:xfrm>
          </p:grpSpPr>
          <p:sp>
            <p:nvSpPr>
              <p:cNvPr id="120"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TextBox 16"/>
            <p:cNvSpPr txBox="1"/>
            <p:nvPr/>
          </p:nvSpPr>
          <p:spPr>
            <a:xfrm>
              <a:off x="2193225" y="2659356"/>
              <a:ext cx="3693319" cy="830997"/>
            </a:xfrm>
            <a:prstGeom prst="rect">
              <a:avLst/>
            </a:prstGeom>
            <a:noFill/>
          </p:spPr>
          <p:txBody>
            <a:bodyPr wrap="none" lIns="0" tIns="0" rIns="0" bIns="0" rtlCol="0">
              <a:spAutoFit/>
            </a:bodyPr>
            <a:lstStyle/>
            <a:p>
              <a:pPr>
                <a:lnSpc>
                  <a:spcPct val="150000"/>
                </a:lnSpc>
              </a:pPr>
              <a:r>
                <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因势利导之“导”</a:t>
              </a:r>
            </a:p>
          </p:txBody>
        </p:sp>
      </p:grpSp>
      <p:cxnSp>
        <p:nvCxnSpPr>
          <p:cNvPr id="16" name="直接连接符 15"/>
          <p:cNvCxnSpPr/>
          <p:nvPr/>
        </p:nvCxnSpPr>
        <p:spPr>
          <a:xfrm flipV="1">
            <a:off x="1538803" y="2623347"/>
            <a:ext cx="9404371" cy="299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538802" y="4133795"/>
            <a:ext cx="9404371" cy="299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538803" y="5776565"/>
            <a:ext cx="9404371" cy="299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538802" y="1744118"/>
            <a:ext cx="3371057" cy="646331"/>
          </a:xfrm>
          <a:prstGeom prst="rect">
            <a:avLst/>
          </a:prstGeom>
          <a:noFill/>
        </p:spPr>
        <p:txBody>
          <a:bodyPr wrap="square" lIns="91427" tIns="45714" rIns="91427" bIns="45714">
            <a:spAutoFit/>
          </a:bodyPr>
          <a:lstStyle/>
          <a:p>
            <a:r>
              <a:rPr lang="zh-CN" altLang="en-US" sz="3600" b="1" dirty="0">
                <a:latin typeface="微软雅黑" pitchFamily="34" charset="-122"/>
                <a:ea typeface="微软雅黑" pitchFamily="34" charset="-122"/>
              </a:rPr>
              <a:t>实力基础</a:t>
            </a:r>
          </a:p>
        </p:txBody>
      </p:sp>
      <p:sp>
        <p:nvSpPr>
          <p:cNvPr id="21" name="矩形 20"/>
          <p:cNvSpPr/>
          <p:nvPr/>
        </p:nvSpPr>
        <p:spPr>
          <a:xfrm>
            <a:off x="1538803" y="3296601"/>
            <a:ext cx="3371057" cy="646331"/>
          </a:xfrm>
          <a:prstGeom prst="rect">
            <a:avLst/>
          </a:prstGeom>
          <a:noFill/>
        </p:spPr>
        <p:txBody>
          <a:bodyPr wrap="square" lIns="91427" tIns="45714" rIns="91427" bIns="45714">
            <a:spAutoFit/>
          </a:bodyPr>
          <a:lstStyle/>
          <a:p>
            <a:r>
              <a:rPr lang="zh-CN" altLang="en-US" sz="3600" b="1" dirty="0">
                <a:latin typeface="微软雅黑" pitchFamily="34" charset="-122"/>
                <a:ea typeface="微软雅黑" pitchFamily="34" charset="-122"/>
              </a:rPr>
              <a:t>制度优势</a:t>
            </a:r>
          </a:p>
        </p:txBody>
      </p:sp>
      <p:sp>
        <p:nvSpPr>
          <p:cNvPr id="22" name="椭圆 21"/>
          <p:cNvSpPr/>
          <p:nvPr/>
        </p:nvSpPr>
        <p:spPr>
          <a:xfrm>
            <a:off x="329646" y="1749151"/>
            <a:ext cx="966047" cy="952379"/>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8566" tIns="64282" rIns="128566" bIns="64282" rtlCol="0" anchor="ctr"/>
          <a:lstStyle/>
          <a:p>
            <a:pPr lvl="0" algn="ctr"/>
            <a:endParaRPr lang="zh-CN" altLang="en-US" sz="1700" b="1">
              <a:solidFill>
                <a:srgbClr val="1A7BAE"/>
              </a:solidFill>
              <a:latin typeface="华文细黑" panose="02010600040101010101" pitchFamily="2" charset="-122"/>
              <a:ea typeface="华文细黑" panose="02010600040101010101" pitchFamily="2" charset="-122"/>
            </a:endParaRPr>
          </a:p>
        </p:txBody>
      </p:sp>
      <p:sp>
        <p:nvSpPr>
          <p:cNvPr id="25" name="椭圆 24"/>
          <p:cNvSpPr/>
          <p:nvPr/>
        </p:nvSpPr>
        <p:spPr>
          <a:xfrm>
            <a:off x="329645" y="3181417"/>
            <a:ext cx="966047" cy="952379"/>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8566" tIns="64282" rIns="128566" bIns="64282" rtlCol="0" anchor="ctr"/>
          <a:lstStyle/>
          <a:p>
            <a:pPr lvl="0" algn="ctr"/>
            <a:endParaRPr lang="zh-CN" altLang="en-US" sz="1700" b="1">
              <a:solidFill>
                <a:srgbClr val="1A7BAE"/>
              </a:solidFill>
              <a:latin typeface="华文细黑" panose="02010600040101010101" pitchFamily="2" charset="-122"/>
              <a:ea typeface="华文细黑" panose="02010600040101010101" pitchFamily="2" charset="-122"/>
            </a:endParaRPr>
          </a:p>
        </p:txBody>
      </p:sp>
      <p:sp>
        <p:nvSpPr>
          <p:cNvPr id="26" name="椭圆 25"/>
          <p:cNvSpPr/>
          <p:nvPr/>
        </p:nvSpPr>
        <p:spPr>
          <a:xfrm>
            <a:off x="346036" y="4897707"/>
            <a:ext cx="966047" cy="952379"/>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8566" tIns="64282" rIns="128566" bIns="64282" rtlCol="0" anchor="ctr"/>
          <a:lstStyle/>
          <a:p>
            <a:pPr lvl="0" algn="ctr"/>
            <a:endParaRPr lang="zh-CN" altLang="en-US" sz="1700" b="1">
              <a:solidFill>
                <a:srgbClr val="1A7BAE"/>
              </a:solidFill>
              <a:latin typeface="华文细黑" panose="02010600040101010101" pitchFamily="2" charset="-122"/>
              <a:ea typeface="华文细黑" panose="02010600040101010101" pitchFamily="2" charset="-122"/>
            </a:endParaRPr>
          </a:p>
        </p:txBody>
      </p:sp>
      <p:sp>
        <p:nvSpPr>
          <p:cNvPr id="27" name="矩形 26"/>
          <p:cNvSpPr/>
          <p:nvPr/>
        </p:nvSpPr>
        <p:spPr>
          <a:xfrm>
            <a:off x="1643892" y="4944634"/>
            <a:ext cx="3371057" cy="646331"/>
          </a:xfrm>
          <a:prstGeom prst="rect">
            <a:avLst/>
          </a:prstGeom>
          <a:noFill/>
        </p:spPr>
        <p:txBody>
          <a:bodyPr wrap="square" lIns="91427" tIns="45714" rIns="91427" bIns="45714">
            <a:spAutoFit/>
          </a:bodyPr>
          <a:lstStyle/>
          <a:p>
            <a:r>
              <a:rPr lang="zh-CN" altLang="en-US" sz="3600" b="1" dirty="0">
                <a:latin typeface="微软雅黑" pitchFamily="34" charset="-122"/>
                <a:ea typeface="微软雅黑" pitchFamily="34" charset="-122"/>
              </a:rPr>
              <a:t>国际道义</a:t>
            </a:r>
          </a:p>
        </p:txBody>
      </p:sp>
      <p:pic>
        <p:nvPicPr>
          <p:cNvPr id="2050" name="Picture 2" descr="https://timgsa.baidu.com/timg?image&amp;quality=80&amp;size=b9999_10000&amp;sec=1584191334778&amp;di=1bcf585eead38d75b1e074062e886301&amp;imgtype=0&amp;src=http%3A%2F%2Fpic2.zhimg.com%2F50%2Fv2-38e335736acb91f214bb4793d11672f4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639" y="232626"/>
            <a:ext cx="3782798" cy="67249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84191442842&amp;di=129b9dfcc8159b1a27b527d427ec4227&amp;imgtype=0&amp;src=http%3A%2F%2Fvdposter.bdstatic.com%2F9a5d51b8b3e62731b07113137cba8ccc.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6668" y="2603724"/>
            <a:ext cx="5029938" cy="28293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84191687920&amp;di=070574202acd9f9fefaccce9023d4b8a&amp;imgtype=0&amp;src=http%3A%2F%2Fwww.jcrb.com%2Fphoto%2Fshijuejiancha%2F201904%2FW02019042828807605037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5230" y="1312071"/>
            <a:ext cx="6582987" cy="44325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r="15096" b="3897"/>
          <a:stretch/>
        </p:blipFill>
        <p:spPr bwMode="auto">
          <a:xfrm>
            <a:off x="7615363" y="712858"/>
            <a:ext cx="5248557" cy="62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76727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par>
                                <p:cTn id="15" presetID="2" presetClass="exit" presetSubtype="4" fill="hold" nodeType="withEffect">
                                  <p:stCondLst>
                                    <p:cond delay="0"/>
                                  </p:stCondLst>
                                  <p:childTnLst>
                                    <p:anim calcmode="lin" valueType="num">
                                      <p:cBhvr additive="base">
                                        <p:cTn id="16" dur="500"/>
                                        <p:tgtEl>
                                          <p:spTgt spid="2050"/>
                                        </p:tgtEl>
                                        <p:attrNameLst>
                                          <p:attrName>ppt_x</p:attrName>
                                        </p:attrNameLst>
                                      </p:cBhvr>
                                      <p:tavLst>
                                        <p:tav tm="0">
                                          <p:val>
                                            <p:strVal val="ppt_x"/>
                                          </p:val>
                                        </p:tav>
                                        <p:tav tm="100000">
                                          <p:val>
                                            <p:strVal val="ppt_x"/>
                                          </p:val>
                                        </p:tav>
                                      </p:tavLst>
                                    </p:anim>
                                    <p:anim calcmode="lin" valueType="num">
                                      <p:cBhvr additive="base">
                                        <p:cTn id="17" dur="500"/>
                                        <p:tgtEl>
                                          <p:spTgt spid="2050"/>
                                        </p:tgtEl>
                                        <p:attrNameLst>
                                          <p:attrName>ppt_y</p:attrName>
                                        </p:attrNameLst>
                                      </p:cBhvr>
                                      <p:tavLst>
                                        <p:tav tm="0">
                                          <p:val>
                                            <p:strVal val="ppt_y"/>
                                          </p:val>
                                        </p:tav>
                                        <p:tav tm="100000">
                                          <p:val>
                                            <p:strVal val="1+ppt_h/2"/>
                                          </p:val>
                                        </p:tav>
                                      </p:tavLst>
                                    </p:anim>
                                    <p:set>
                                      <p:cBhvr>
                                        <p:cTn id="18" dur="1" fill="hold">
                                          <p:stCondLst>
                                            <p:cond delay="499"/>
                                          </p:stCondLst>
                                        </p:cTn>
                                        <p:tgtEl>
                                          <p:spTgt spid="205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2052"/>
                                        </p:tgtEl>
                                        <p:attrNameLst>
                                          <p:attrName>ppt_x</p:attrName>
                                        </p:attrNameLst>
                                      </p:cBhvr>
                                      <p:tavLst>
                                        <p:tav tm="0">
                                          <p:val>
                                            <p:strVal val="ppt_x"/>
                                          </p:val>
                                        </p:tav>
                                        <p:tav tm="100000">
                                          <p:val>
                                            <p:strVal val="ppt_x"/>
                                          </p:val>
                                        </p:tav>
                                      </p:tavLst>
                                    </p:anim>
                                    <p:anim calcmode="lin" valueType="num">
                                      <p:cBhvr additive="base">
                                        <p:cTn id="23" dur="500"/>
                                        <p:tgtEl>
                                          <p:spTgt spid="2052"/>
                                        </p:tgtEl>
                                        <p:attrNameLst>
                                          <p:attrName>ppt_y</p:attrName>
                                        </p:attrNameLst>
                                      </p:cBhvr>
                                      <p:tavLst>
                                        <p:tav tm="0">
                                          <p:val>
                                            <p:strVal val="ppt_y"/>
                                          </p:val>
                                        </p:tav>
                                        <p:tav tm="100000">
                                          <p:val>
                                            <p:strVal val="1+ppt_h/2"/>
                                          </p:val>
                                        </p:tav>
                                      </p:tavLst>
                                    </p:anim>
                                    <p:set>
                                      <p:cBhvr>
                                        <p:cTn id="24" dur="1" fill="hold">
                                          <p:stCondLst>
                                            <p:cond delay="499"/>
                                          </p:stCondLst>
                                        </p:cTn>
                                        <p:tgtEl>
                                          <p:spTgt spid="2052"/>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2054"/>
                                        </p:tgtEl>
                                        <p:attrNameLst>
                                          <p:attrName>style.visibility</p:attrName>
                                        </p:attrNameLst>
                                      </p:cBhvr>
                                      <p:to>
                                        <p:strVal val="visible"/>
                                      </p:to>
                                    </p:set>
                                    <p:anim calcmode="lin" valueType="num">
                                      <p:cBhvr additive="base">
                                        <p:cTn id="27" dur="500" fill="hold"/>
                                        <p:tgtEl>
                                          <p:spTgt spid="2054"/>
                                        </p:tgtEl>
                                        <p:attrNameLst>
                                          <p:attrName>ppt_x</p:attrName>
                                        </p:attrNameLst>
                                      </p:cBhvr>
                                      <p:tavLst>
                                        <p:tav tm="0">
                                          <p:val>
                                            <p:strVal val="#ppt_x"/>
                                          </p:val>
                                        </p:tav>
                                        <p:tav tm="100000">
                                          <p:val>
                                            <p:strVal val="#ppt_x"/>
                                          </p:val>
                                        </p:tav>
                                      </p:tavLst>
                                    </p:anim>
                                    <p:anim calcmode="lin" valueType="num">
                                      <p:cBhvr additive="base">
                                        <p:cTn id="2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2054"/>
                                        </p:tgtEl>
                                        <p:attrNameLst>
                                          <p:attrName>ppt_x</p:attrName>
                                        </p:attrNameLst>
                                      </p:cBhvr>
                                      <p:tavLst>
                                        <p:tav tm="0">
                                          <p:val>
                                            <p:strVal val="ppt_x"/>
                                          </p:val>
                                        </p:tav>
                                        <p:tav tm="100000">
                                          <p:val>
                                            <p:strVal val="ppt_x"/>
                                          </p:val>
                                        </p:tav>
                                      </p:tavLst>
                                    </p:anim>
                                    <p:anim calcmode="lin" valueType="num">
                                      <p:cBhvr additive="base">
                                        <p:cTn id="33" dur="500"/>
                                        <p:tgtEl>
                                          <p:spTgt spid="2054"/>
                                        </p:tgtEl>
                                        <p:attrNameLst>
                                          <p:attrName>ppt_y</p:attrName>
                                        </p:attrNameLst>
                                      </p:cBhvr>
                                      <p:tavLst>
                                        <p:tav tm="0">
                                          <p:val>
                                            <p:strVal val="ppt_y"/>
                                          </p:val>
                                        </p:tav>
                                        <p:tav tm="100000">
                                          <p:val>
                                            <p:strVal val="1+ppt_h/2"/>
                                          </p:val>
                                        </p:tav>
                                      </p:tavLst>
                                    </p:anim>
                                    <p:set>
                                      <p:cBhvr>
                                        <p:cTn id="34" dur="1" fill="hold">
                                          <p:stCondLst>
                                            <p:cond delay="499"/>
                                          </p:stCondLst>
                                        </p:cTn>
                                        <p:tgtEl>
                                          <p:spTgt spid="205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055"/>
                                        </p:tgtEl>
                                        <p:attrNameLst>
                                          <p:attrName>style.visibility</p:attrName>
                                        </p:attrNameLst>
                                      </p:cBhvr>
                                      <p:to>
                                        <p:strVal val="visible"/>
                                      </p:to>
                                    </p:set>
                                    <p:animEffect transition="in" filter="fade">
                                      <p:cBhvr>
                                        <p:cTn id="39" dur="1000"/>
                                        <p:tgtEl>
                                          <p:spTgt spid="2055"/>
                                        </p:tgtEl>
                                      </p:cBhvr>
                                    </p:animEffect>
                                    <p:anim calcmode="lin" valueType="num">
                                      <p:cBhvr>
                                        <p:cTn id="40" dur="1000" fill="hold"/>
                                        <p:tgtEl>
                                          <p:spTgt spid="2055"/>
                                        </p:tgtEl>
                                        <p:attrNameLst>
                                          <p:attrName>ppt_x</p:attrName>
                                        </p:attrNameLst>
                                      </p:cBhvr>
                                      <p:tavLst>
                                        <p:tav tm="0">
                                          <p:val>
                                            <p:strVal val="#ppt_x"/>
                                          </p:val>
                                        </p:tav>
                                        <p:tav tm="100000">
                                          <p:val>
                                            <p:strVal val="#ppt_x"/>
                                          </p:val>
                                        </p:tav>
                                      </p:tavLst>
                                    </p:anim>
                                    <p:anim calcmode="lin" valueType="num">
                                      <p:cBhvr>
                                        <p:cTn id="41" dur="1000" fill="hold"/>
                                        <p:tgtEl>
                                          <p:spTgt spid="20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52911" y="1816125"/>
            <a:ext cx="8327256" cy="4036095"/>
          </a:xfrm>
          <a:prstGeom prst="rect">
            <a:avLst/>
          </a:prstGeom>
          <a:solidFill>
            <a:schemeClr val="accent2"/>
          </a:solidFill>
        </p:spPr>
        <p:txBody>
          <a:bodyPr wrap="square" lIns="91427" tIns="45714" rIns="91427" bIns="45714">
            <a:spAutoFit/>
          </a:bodyPr>
          <a:lstStyle/>
          <a:p>
            <a:pPr>
              <a:lnSpc>
                <a:spcPct val="150000"/>
              </a:lnSpc>
            </a:pPr>
            <a:r>
              <a:rPr lang="zh-CN" altLang="en-US" sz="2800" b="1" dirty="0">
                <a:latin typeface="微软雅黑" pitchFamily="34" charset="-122"/>
                <a:ea typeface="微软雅黑" pitchFamily="34" charset="-122"/>
              </a:rPr>
              <a:t>世上没有绝对安全的世外桃源，一国的安全不能建立在别国的动荡之上，他国的威胁也可能成为本国的挑战。邻居出了问题，</a:t>
            </a:r>
            <a:r>
              <a:rPr lang="zh-CN" altLang="en-US" sz="2800" b="1" dirty="0">
                <a:solidFill>
                  <a:srgbClr val="FF0000"/>
                </a:solidFill>
                <a:latin typeface="微软雅黑" pitchFamily="34" charset="-122"/>
                <a:ea typeface="微软雅黑" pitchFamily="34" charset="-122"/>
              </a:rPr>
              <a:t>不能光想着扎好自家篱笆，而应该去帮一把</a:t>
            </a:r>
            <a:r>
              <a:rPr lang="zh-CN" altLang="en-US" sz="2800" b="1" dirty="0">
                <a:latin typeface="微软雅黑" pitchFamily="34" charset="-122"/>
                <a:ea typeface="微软雅黑" pitchFamily="34" charset="-122"/>
              </a:rPr>
              <a:t>。“单则易折，众则难摧。”各方应该树立共同、综合、合作、可持续的安全观。</a:t>
            </a:r>
            <a:endParaRPr lang="en-US" altLang="zh-CN" sz="2800" b="1" dirty="0">
              <a:latin typeface="微软雅黑" pitchFamily="34" charset="-122"/>
              <a:ea typeface="微软雅黑" pitchFamily="34" charset="-122"/>
            </a:endParaRPr>
          </a:p>
          <a:p>
            <a:pPr algn="r">
              <a:lnSpc>
                <a:spcPct val="150000"/>
              </a:lnSpc>
            </a:pPr>
            <a:r>
              <a:rPr lang="en-US" altLang="zh-CN" sz="2800" dirty="0">
                <a:latin typeface="楷体" pitchFamily="49" charset="-122"/>
                <a:ea typeface="楷体" pitchFamily="49" charset="-122"/>
                <a:cs typeface="Times New Roman" pitchFamily="18" charset="0"/>
              </a:rPr>
              <a:t>——</a:t>
            </a:r>
            <a:r>
              <a:rPr lang="zh-CN" altLang="en-US" sz="2800" dirty="0">
                <a:latin typeface="楷体" pitchFamily="49" charset="-122"/>
                <a:ea typeface="楷体" pitchFamily="49" charset="-122"/>
                <a:cs typeface="Times New Roman" pitchFamily="18" charset="0"/>
              </a:rPr>
              <a:t>习近平  </a:t>
            </a:r>
            <a:r>
              <a:rPr lang="en-US" altLang="zh-CN" sz="2800" dirty="0">
                <a:latin typeface="楷体" pitchFamily="49" charset="-122"/>
                <a:ea typeface="楷体" pitchFamily="49" charset="-122"/>
                <a:cs typeface="Times New Roman" pitchFamily="18" charset="0"/>
              </a:rPr>
              <a:t>2017</a:t>
            </a:r>
            <a:r>
              <a:rPr lang="zh-CN" altLang="en-US" sz="2800" dirty="0">
                <a:latin typeface="楷体" pitchFamily="49" charset="-122"/>
                <a:ea typeface="楷体" pitchFamily="49" charset="-122"/>
                <a:cs typeface="Times New Roman" pitchFamily="18" charset="0"/>
              </a:rPr>
              <a:t>年</a:t>
            </a:r>
            <a:r>
              <a:rPr lang="en-US" altLang="zh-CN" sz="2800" dirty="0">
                <a:latin typeface="楷体" pitchFamily="49" charset="-122"/>
                <a:ea typeface="楷体" pitchFamily="49" charset="-122"/>
                <a:cs typeface="Times New Roman" pitchFamily="18" charset="0"/>
              </a:rPr>
              <a:t>1</a:t>
            </a:r>
            <a:r>
              <a:rPr lang="zh-CN" altLang="en-US" sz="2800" dirty="0">
                <a:latin typeface="楷体" pitchFamily="49" charset="-122"/>
                <a:ea typeface="楷体" pitchFamily="49" charset="-122"/>
                <a:cs typeface="Times New Roman" pitchFamily="18" charset="0"/>
              </a:rPr>
              <a:t>月</a:t>
            </a:r>
            <a:r>
              <a:rPr lang="en-US" altLang="zh-CN" sz="2800" dirty="0">
                <a:latin typeface="楷体" pitchFamily="49" charset="-122"/>
                <a:ea typeface="楷体" pitchFamily="49" charset="-122"/>
                <a:cs typeface="Times New Roman" pitchFamily="18" charset="0"/>
              </a:rPr>
              <a:t>18</a:t>
            </a:r>
            <a:r>
              <a:rPr lang="zh-CN" altLang="en-US" sz="2800" dirty="0">
                <a:latin typeface="楷体" pitchFamily="49" charset="-122"/>
                <a:ea typeface="楷体" pitchFamily="49" charset="-122"/>
                <a:cs typeface="Times New Roman" pitchFamily="18" charset="0"/>
              </a:rPr>
              <a:t>日 </a:t>
            </a:r>
          </a:p>
        </p:txBody>
      </p:sp>
      <p:sp>
        <p:nvSpPr>
          <p:cNvPr id="3" name="矩形 2"/>
          <p:cNvSpPr/>
          <p:nvPr/>
        </p:nvSpPr>
        <p:spPr>
          <a:xfrm>
            <a:off x="1316808" y="663997"/>
            <a:ext cx="4288353" cy="707886"/>
          </a:xfrm>
          <a:prstGeom prst="rect">
            <a:avLst/>
          </a:prstGeom>
        </p:spPr>
        <p:txBody>
          <a:bodyPr wrap="none" lIns="91427" tIns="45714" rIns="91427" bIns="45714">
            <a:spAutoFit/>
          </a:bodyPr>
          <a:lstStyle/>
          <a:p>
            <a:r>
              <a:rPr lang="zh-CN" altLang="en-US" sz="4000" b="1" dirty="0">
                <a:solidFill>
                  <a:srgbClr val="FF0000"/>
                </a:solidFill>
                <a:latin typeface="微软雅黑" pitchFamily="34" charset="-122"/>
                <a:ea typeface="微软雅黑" pitchFamily="34" charset="-122"/>
              </a:rPr>
              <a:t>担当：大国与青年</a:t>
            </a:r>
          </a:p>
        </p:txBody>
      </p:sp>
    </p:spTree>
    <p:extLst>
      <p:ext uri="{BB962C8B-B14F-4D97-AF65-F5344CB8AC3E}">
        <p14:creationId xmlns:p14="http://schemas.microsoft.com/office/powerpoint/2010/main" val="192327512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52911" y="1816125"/>
            <a:ext cx="8327256" cy="4036095"/>
          </a:xfrm>
          <a:prstGeom prst="rect">
            <a:avLst/>
          </a:prstGeom>
          <a:solidFill>
            <a:schemeClr val="accent1"/>
          </a:solidFill>
        </p:spPr>
        <p:txBody>
          <a:bodyPr wrap="square" lIns="91427" tIns="45714" rIns="91427" bIns="45714">
            <a:spAutoFit/>
          </a:bodyPr>
          <a:lstStyle/>
          <a:p>
            <a:pPr>
              <a:lnSpc>
                <a:spcPct val="150000"/>
              </a:lnSpc>
            </a:pPr>
            <a:r>
              <a:rPr lang="zh-CN" altLang="en-US" sz="2800" b="1" dirty="0">
                <a:solidFill>
                  <a:schemeClr val="bg1"/>
                </a:solidFill>
                <a:latin typeface="微软雅黑" pitchFamily="34" charset="-122"/>
                <a:ea typeface="微软雅黑" pitchFamily="34" charset="-122"/>
              </a:rPr>
              <a:t>我们不能仅仅是舆论的接受者，也不能是国际舆论斗争的旁观者，而是应该</a:t>
            </a:r>
            <a:r>
              <a:rPr lang="zh-CN" altLang="en-US" sz="2800" b="1" dirty="0">
                <a:solidFill>
                  <a:srgbClr val="FFFF00"/>
                </a:solidFill>
                <a:latin typeface="微软雅黑" pitchFamily="34" charset="-122"/>
                <a:ea typeface="微软雅黑" pitchFamily="34" charset="-122"/>
              </a:rPr>
              <a:t>准备成为</a:t>
            </a:r>
            <a:r>
              <a:rPr lang="zh-CN" altLang="en-US" sz="2800" b="1" dirty="0">
                <a:solidFill>
                  <a:schemeClr val="bg1"/>
                </a:solidFill>
                <a:latin typeface="微软雅黑" pitchFamily="34" charset="-122"/>
                <a:ea typeface="微软雅黑" pitchFamily="34" charset="-122"/>
              </a:rPr>
              <a:t>和</a:t>
            </a:r>
            <a:r>
              <a:rPr lang="zh-CN" altLang="en-US" sz="2800" b="1" dirty="0">
                <a:solidFill>
                  <a:srgbClr val="FFFF00"/>
                </a:solidFill>
                <a:latin typeface="微软雅黑" pitchFamily="34" charset="-122"/>
                <a:ea typeface="微软雅黑" pitchFamily="34" charset="-122"/>
              </a:rPr>
              <a:t>学习成为</a:t>
            </a:r>
            <a:r>
              <a:rPr lang="zh-CN" altLang="en-US" sz="2800" b="1" dirty="0">
                <a:solidFill>
                  <a:schemeClr val="bg1"/>
                </a:solidFill>
                <a:latin typeface="微软雅黑" pitchFamily="34" charset="-122"/>
                <a:ea typeface="微软雅黑" pitchFamily="34" charset="-122"/>
              </a:rPr>
              <a:t>国际舆论场的发言人和斗争者。谁都不是天生会说话的，我们要从这次疫情舆论斗争中，学习斗争的方法和艺术，为以后面向世界，讲好中国故事做准备、打基础。</a:t>
            </a:r>
            <a:endParaRPr lang="zh-CN" altLang="en-US" sz="2800" dirty="0">
              <a:solidFill>
                <a:schemeClr val="bg1"/>
              </a:solidFill>
              <a:latin typeface="楷体" pitchFamily="49" charset="-122"/>
              <a:ea typeface="楷体" pitchFamily="49" charset="-122"/>
              <a:cs typeface="Times New Roman" pitchFamily="18" charset="0"/>
            </a:endParaRPr>
          </a:p>
        </p:txBody>
      </p:sp>
      <p:sp>
        <p:nvSpPr>
          <p:cNvPr id="3" name="矩形 2"/>
          <p:cNvSpPr/>
          <p:nvPr/>
        </p:nvSpPr>
        <p:spPr>
          <a:xfrm>
            <a:off x="1316808" y="663997"/>
            <a:ext cx="6340171" cy="707874"/>
          </a:xfrm>
          <a:prstGeom prst="rect">
            <a:avLst/>
          </a:prstGeom>
        </p:spPr>
        <p:txBody>
          <a:bodyPr wrap="none" lIns="91427" tIns="45714" rIns="91427" bIns="45714">
            <a:spAutoFit/>
          </a:bodyPr>
          <a:lstStyle/>
          <a:p>
            <a:r>
              <a:rPr lang="zh-CN" altLang="en-US" sz="4000" b="1" dirty="0">
                <a:solidFill>
                  <a:srgbClr val="FF0000"/>
                </a:solidFill>
                <a:latin typeface="微软雅黑" pitchFamily="34" charset="-122"/>
                <a:ea typeface="微软雅黑" pitchFamily="34" charset="-122"/>
              </a:rPr>
              <a:t>小结：国际舆论场的你和我</a:t>
            </a:r>
          </a:p>
        </p:txBody>
      </p:sp>
    </p:spTree>
    <p:extLst>
      <p:ext uri="{BB962C8B-B14F-4D97-AF65-F5344CB8AC3E}">
        <p14:creationId xmlns:p14="http://schemas.microsoft.com/office/powerpoint/2010/main" val="395709642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695" y="1240061"/>
            <a:ext cx="10804913" cy="952379"/>
            <a:chOff x="329645" y="1749150"/>
            <a:chExt cx="10804913" cy="952379"/>
          </a:xfrm>
        </p:grpSpPr>
        <p:cxnSp>
          <p:nvCxnSpPr>
            <p:cNvPr id="3" name="直接连接符 2"/>
            <p:cNvCxnSpPr/>
            <p:nvPr/>
          </p:nvCxnSpPr>
          <p:spPr>
            <a:xfrm flipV="1">
              <a:off x="1538802" y="2623347"/>
              <a:ext cx="9404371" cy="299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563464" y="1871396"/>
              <a:ext cx="9571094" cy="707886"/>
            </a:xfrm>
            <a:prstGeom prst="rect">
              <a:avLst/>
            </a:prstGeom>
            <a:noFill/>
          </p:spPr>
          <p:txBody>
            <a:bodyPr wrap="square">
              <a:spAutoFit/>
            </a:bodyPr>
            <a:lstStyle/>
            <a:p>
              <a:r>
                <a:rPr lang="zh-CN" altLang="en-US" sz="4000" b="1" dirty="0">
                  <a:latin typeface="微软雅黑" pitchFamily="34" charset="-122"/>
                  <a:ea typeface="微软雅黑" pitchFamily="34" charset="-122"/>
                </a:rPr>
                <a:t>总结：构建人类命运共同体</a:t>
              </a:r>
            </a:p>
          </p:txBody>
        </p:sp>
        <p:sp>
          <p:nvSpPr>
            <p:cNvPr id="5" name="椭圆 4"/>
            <p:cNvSpPr/>
            <p:nvPr/>
          </p:nvSpPr>
          <p:spPr>
            <a:xfrm>
              <a:off x="329645" y="1749150"/>
              <a:ext cx="966047" cy="952379"/>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8583" tIns="64291" rIns="128583" bIns="64291" rtlCol="0" anchor="ctr"/>
            <a:lstStyle/>
            <a:p>
              <a:pPr lvl="0" algn="ctr"/>
              <a:r>
                <a:rPr lang="zh-CN" altLang="en-US" sz="4400" b="1" dirty="0">
                  <a:solidFill>
                    <a:schemeClr val="tx1"/>
                  </a:solidFill>
                  <a:latin typeface="微软雅黑" pitchFamily="34" charset="-122"/>
                  <a:ea typeface="微软雅黑" pitchFamily="34" charset="-122"/>
                </a:rPr>
                <a:t>四</a:t>
              </a:r>
            </a:p>
          </p:txBody>
        </p:sp>
      </p:grpSp>
      <p:pic>
        <p:nvPicPr>
          <p:cNvPr id="6" name="图片 5" descr="社交网站的手机截图&#10;&#10;描述已自动生成">
            <a:extLst>
              <a:ext uri="{FF2B5EF4-FFF2-40B4-BE49-F238E27FC236}">
                <a16:creationId xmlns:a16="http://schemas.microsoft.com/office/drawing/2014/main" id="{65A9E91D-E5C8-3E48-AE5C-84A2F9ACDBF5}"/>
              </a:ext>
            </a:extLst>
          </p:cNvPr>
          <p:cNvPicPr>
            <a:picLocks noChangeAspect="1"/>
          </p:cNvPicPr>
          <p:nvPr/>
        </p:nvPicPr>
        <p:blipFill rotWithShape="1">
          <a:blip r:embed="rId2">
            <a:extLst>
              <a:ext uri="{28A0092B-C50C-407E-A947-70E740481C1C}">
                <a14:useLocalDpi xmlns:a14="http://schemas.microsoft.com/office/drawing/2010/main" val="0"/>
              </a:ext>
            </a:extLst>
          </a:blip>
          <a:srcRect b="2625"/>
          <a:stretch/>
        </p:blipFill>
        <p:spPr>
          <a:xfrm>
            <a:off x="8032177" y="94925"/>
            <a:ext cx="4821767" cy="7042800"/>
          </a:xfrm>
          <a:prstGeom prst="rect">
            <a:avLst/>
          </a:prstGeom>
        </p:spPr>
      </p:pic>
      <p:pic>
        <p:nvPicPr>
          <p:cNvPr id="8" name="图片 7" descr="图片包含 游戏机, 食物&#10;&#10;描述已自动生成">
            <a:extLst>
              <a:ext uri="{FF2B5EF4-FFF2-40B4-BE49-F238E27FC236}">
                <a16:creationId xmlns:a16="http://schemas.microsoft.com/office/drawing/2014/main" id="{2110C850-71AB-7C47-B187-196E95E97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168" y="2288511"/>
            <a:ext cx="5418235" cy="4944139"/>
          </a:xfrm>
          <a:prstGeom prst="rect">
            <a:avLst/>
          </a:prstGeom>
        </p:spPr>
      </p:pic>
    </p:spTree>
    <p:extLst>
      <p:ext uri="{BB962C8B-B14F-4D97-AF65-F5344CB8AC3E}">
        <p14:creationId xmlns:p14="http://schemas.microsoft.com/office/powerpoint/2010/main" val="99764507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8"/>
          <p:cNvGrpSpPr>
            <a:grpSpLocks/>
          </p:cNvGrpSpPr>
          <p:nvPr/>
        </p:nvGrpSpPr>
        <p:grpSpPr bwMode="auto">
          <a:xfrm>
            <a:off x="1892871" y="1150937"/>
            <a:ext cx="10369152" cy="4665246"/>
            <a:chOff x="772126" y="1559842"/>
            <a:chExt cx="10370048" cy="4665672"/>
          </a:xfrm>
        </p:grpSpPr>
        <p:sp>
          <p:nvSpPr>
            <p:cNvPr id="3" name="Hexagon 31"/>
            <p:cNvSpPr/>
            <p:nvPr/>
          </p:nvSpPr>
          <p:spPr>
            <a:xfrm>
              <a:off x="772126" y="2558470"/>
              <a:ext cx="2558700" cy="2273509"/>
            </a:xfrm>
            <a:prstGeom prst="hexagon">
              <a:avLst/>
            </a:prstGeom>
            <a:solidFill>
              <a:schemeClr val="accent1">
                <a:lumMod val="60000"/>
                <a:lumOff val="40000"/>
              </a:schemeClr>
            </a:solidFill>
            <a:ln w="28575">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000" b="1" noProof="1">
                  <a:solidFill>
                    <a:schemeClr val="tx1"/>
                  </a:solidFill>
                  <a:latin typeface="楷体" pitchFamily="49" charset="-122"/>
                  <a:ea typeface="楷体" pitchFamily="49" charset="-122"/>
                </a:rPr>
                <a:t>人类命运共同体</a:t>
              </a:r>
              <a:endParaRPr lang="en-US" sz="4000" b="1" noProof="1">
                <a:solidFill>
                  <a:schemeClr val="tx1"/>
                </a:solidFill>
                <a:latin typeface="楷体" pitchFamily="49" charset="-122"/>
                <a:ea typeface="楷体" pitchFamily="49" charset="-122"/>
              </a:endParaRPr>
            </a:p>
          </p:txBody>
        </p:sp>
        <p:grpSp>
          <p:nvGrpSpPr>
            <p:cNvPr id="4" name="组合 57"/>
            <p:cNvGrpSpPr>
              <a:grpSpLocks/>
            </p:cNvGrpSpPr>
            <p:nvPr/>
          </p:nvGrpSpPr>
          <p:grpSpPr bwMode="auto">
            <a:xfrm>
              <a:off x="3786490" y="1559842"/>
              <a:ext cx="7355684" cy="4665672"/>
              <a:chOff x="3786490" y="1559842"/>
              <a:chExt cx="7355684" cy="4665672"/>
            </a:xfrm>
          </p:grpSpPr>
          <p:grpSp>
            <p:nvGrpSpPr>
              <p:cNvPr id="5" name="组合 28"/>
              <p:cNvGrpSpPr>
                <a:grpSpLocks/>
              </p:cNvGrpSpPr>
              <p:nvPr/>
            </p:nvGrpSpPr>
            <p:grpSpPr bwMode="auto">
              <a:xfrm>
                <a:off x="3786490" y="1559842"/>
                <a:ext cx="7355684" cy="890515"/>
                <a:chOff x="3654899" y="1625156"/>
                <a:chExt cx="7355684" cy="890515"/>
              </a:xfrm>
            </p:grpSpPr>
            <p:grpSp>
              <p:nvGrpSpPr>
                <p:cNvPr id="34" name="Group 51"/>
                <p:cNvGrpSpPr>
                  <a:grpSpLocks/>
                </p:cNvGrpSpPr>
                <p:nvPr/>
              </p:nvGrpSpPr>
              <p:grpSpPr bwMode="auto">
                <a:xfrm rot="-5400000">
                  <a:off x="4546109" y="733946"/>
                  <a:ext cx="445051" cy="2227471"/>
                  <a:chOff x="2117759" y="1650038"/>
                  <a:chExt cx="333788" cy="1670603"/>
                </a:xfrm>
              </p:grpSpPr>
              <p:sp>
                <p:nvSpPr>
                  <p:cNvPr id="36" name="Rounded Rectangle 32"/>
                  <p:cNvSpPr/>
                  <p:nvPr/>
                </p:nvSpPr>
                <p:spPr>
                  <a:xfrm>
                    <a:off x="2184823" y="1765530"/>
                    <a:ext cx="200043" cy="15550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nvGrpSpPr>
                  <p:cNvPr id="37" name="Group 33"/>
                  <p:cNvGrpSpPr>
                    <a:grpSpLocks/>
                  </p:cNvGrpSpPr>
                  <p:nvPr/>
                </p:nvGrpSpPr>
                <p:grpSpPr bwMode="auto">
                  <a:xfrm>
                    <a:off x="2117759" y="1650038"/>
                    <a:ext cx="333788" cy="333788"/>
                    <a:chOff x="2786183" y="1189182"/>
                    <a:chExt cx="921712" cy="921712"/>
                  </a:xfrm>
                </p:grpSpPr>
                <p:sp>
                  <p:nvSpPr>
                    <p:cNvPr id="38" name="Oval 34"/>
                    <p:cNvSpPr/>
                    <p:nvPr/>
                  </p:nvSpPr>
                  <p:spPr>
                    <a:xfrm>
                      <a:off x="2787238" y="1189158"/>
                      <a:ext cx="920654" cy="9206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sp>
                  <p:nvSpPr>
                    <p:cNvPr id="39" name="Oval 37"/>
                    <p:cNvSpPr/>
                    <p:nvPr/>
                  </p:nvSpPr>
                  <p:spPr>
                    <a:xfrm>
                      <a:off x="2879304" y="1281223"/>
                      <a:ext cx="736523" cy="73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grpSp>
            <p:sp>
              <p:nvSpPr>
                <p:cNvPr id="35" name="文本框 21"/>
                <p:cNvSpPr txBox="1">
                  <a:spLocks noChangeArrowheads="1"/>
                </p:cNvSpPr>
                <p:nvPr/>
              </p:nvSpPr>
              <p:spPr bwMode="auto">
                <a:xfrm>
                  <a:off x="4055445" y="1884671"/>
                  <a:ext cx="6955138" cy="6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pPr>
                  <a:r>
                    <a:rPr lang="zh-CN" altLang="en-US" sz="2800" dirty="0">
                      <a:latin typeface="微软雅黑" pitchFamily="34" charset="-122"/>
                      <a:ea typeface="微软雅黑" pitchFamily="34" charset="-122"/>
                    </a:rPr>
                    <a:t>坚持对话协商，建设一个持久和平的世界；</a:t>
                  </a:r>
                </a:p>
              </p:txBody>
            </p:sp>
          </p:grpSp>
          <p:grpSp>
            <p:nvGrpSpPr>
              <p:cNvPr id="6" name="组合 29"/>
              <p:cNvGrpSpPr>
                <a:grpSpLocks/>
              </p:cNvGrpSpPr>
              <p:nvPr/>
            </p:nvGrpSpPr>
            <p:grpSpPr bwMode="auto">
              <a:xfrm>
                <a:off x="3786490" y="2513321"/>
                <a:ext cx="7139641" cy="890514"/>
                <a:chOff x="3654899" y="1625156"/>
                <a:chExt cx="7139641" cy="890514"/>
              </a:xfrm>
            </p:grpSpPr>
            <p:grpSp>
              <p:nvGrpSpPr>
                <p:cNvPr id="28" name="Group 51"/>
                <p:cNvGrpSpPr>
                  <a:grpSpLocks/>
                </p:cNvGrpSpPr>
                <p:nvPr/>
              </p:nvGrpSpPr>
              <p:grpSpPr bwMode="auto">
                <a:xfrm rot="-5400000">
                  <a:off x="4546109" y="733946"/>
                  <a:ext cx="445051" cy="2227471"/>
                  <a:chOff x="2117759" y="1650038"/>
                  <a:chExt cx="333788" cy="1670603"/>
                </a:xfrm>
              </p:grpSpPr>
              <p:sp>
                <p:nvSpPr>
                  <p:cNvPr id="30" name="Rounded Rectangle 32"/>
                  <p:cNvSpPr/>
                  <p:nvPr/>
                </p:nvSpPr>
                <p:spPr>
                  <a:xfrm>
                    <a:off x="2184302" y="1765530"/>
                    <a:ext cx="200043" cy="15550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nvGrpSpPr>
                  <p:cNvPr id="31" name="Group 33"/>
                  <p:cNvGrpSpPr>
                    <a:grpSpLocks/>
                  </p:cNvGrpSpPr>
                  <p:nvPr/>
                </p:nvGrpSpPr>
                <p:grpSpPr bwMode="auto">
                  <a:xfrm>
                    <a:off x="2117759" y="1650038"/>
                    <a:ext cx="333788" cy="333788"/>
                    <a:chOff x="2786183" y="1189182"/>
                    <a:chExt cx="921712" cy="921712"/>
                  </a:xfrm>
                </p:grpSpPr>
                <p:sp>
                  <p:nvSpPr>
                    <p:cNvPr id="32" name="Oval 34"/>
                    <p:cNvSpPr/>
                    <p:nvPr/>
                  </p:nvSpPr>
                  <p:spPr>
                    <a:xfrm>
                      <a:off x="2785799" y="1189158"/>
                      <a:ext cx="920654" cy="9206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sp>
                  <p:nvSpPr>
                    <p:cNvPr id="33" name="Oval 37"/>
                    <p:cNvSpPr/>
                    <p:nvPr/>
                  </p:nvSpPr>
                  <p:spPr>
                    <a:xfrm>
                      <a:off x="2877864" y="1281223"/>
                      <a:ext cx="736523" cy="73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grpSp>
            <p:sp>
              <p:nvSpPr>
                <p:cNvPr id="29" name="文本框 21"/>
                <p:cNvSpPr txBox="1">
                  <a:spLocks noChangeArrowheads="1"/>
                </p:cNvSpPr>
                <p:nvPr/>
              </p:nvSpPr>
              <p:spPr bwMode="auto">
                <a:xfrm>
                  <a:off x="4055445" y="1884671"/>
                  <a:ext cx="6739095" cy="63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pPr>
                  <a:r>
                    <a:rPr lang="zh-CN" altLang="en-US" sz="2800" dirty="0">
                      <a:latin typeface="微软雅黑" pitchFamily="34" charset="-122"/>
                      <a:ea typeface="微软雅黑" pitchFamily="34" charset="-122"/>
                    </a:rPr>
                    <a:t>坚持共建共享，建设一个普遍安全的世界；</a:t>
                  </a:r>
                </a:p>
              </p:txBody>
            </p:sp>
          </p:grpSp>
          <p:grpSp>
            <p:nvGrpSpPr>
              <p:cNvPr id="7" name="组合 36"/>
              <p:cNvGrpSpPr>
                <a:grpSpLocks/>
              </p:cNvGrpSpPr>
              <p:nvPr/>
            </p:nvGrpSpPr>
            <p:grpSpPr bwMode="auto">
              <a:xfrm>
                <a:off x="3786490" y="3453880"/>
                <a:ext cx="7139641" cy="890514"/>
                <a:chOff x="3654899" y="1625156"/>
                <a:chExt cx="7139641" cy="890514"/>
              </a:xfrm>
            </p:grpSpPr>
            <p:grpSp>
              <p:nvGrpSpPr>
                <p:cNvPr id="22" name="Group 51"/>
                <p:cNvGrpSpPr>
                  <a:grpSpLocks/>
                </p:cNvGrpSpPr>
                <p:nvPr/>
              </p:nvGrpSpPr>
              <p:grpSpPr bwMode="auto">
                <a:xfrm rot="-5400000">
                  <a:off x="4546109" y="733946"/>
                  <a:ext cx="445051" cy="2227471"/>
                  <a:chOff x="2117759" y="1650038"/>
                  <a:chExt cx="333788" cy="1670603"/>
                </a:xfrm>
              </p:grpSpPr>
              <p:sp>
                <p:nvSpPr>
                  <p:cNvPr id="24" name="Rounded Rectangle 32"/>
                  <p:cNvSpPr/>
                  <p:nvPr/>
                </p:nvSpPr>
                <p:spPr>
                  <a:xfrm>
                    <a:off x="2184806" y="1765530"/>
                    <a:ext cx="200043" cy="15550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nvGrpSpPr>
                  <p:cNvPr id="25" name="Group 33"/>
                  <p:cNvGrpSpPr>
                    <a:grpSpLocks/>
                  </p:cNvGrpSpPr>
                  <p:nvPr/>
                </p:nvGrpSpPr>
                <p:grpSpPr bwMode="auto">
                  <a:xfrm>
                    <a:off x="2117759" y="1650038"/>
                    <a:ext cx="333788" cy="333788"/>
                    <a:chOff x="2786183" y="1189182"/>
                    <a:chExt cx="921712" cy="921712"/>
                  </a:xfrm>
                </p:grpSpPr>
                <p:sp>
                  <p:nvSpPr>
                    <p:cNvPr id="26" name="Oval 34"/>
                    <p:cNvSpPr/>
                    <p:nvPr/>
                  </p:nvSpPr>
                  <p:spPr>
                    <a:xfrm>
                      <a:off x="2787193" y="1189158"/>
                      <a:ext cx="920654" cy="9206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sp>
                  <p:nvSpPr>
                    <p:cNvPr id="27" name="Oval 37"/>
                    <p:cNvSpPr/>
                    <p:nvPr/>
                  </p:nvSpPr>
                  <p:spPr>
                    <a:xfrm>
                      <a:off x="2879258" y="1281223"/>
                      <a:ext cx="736523" cy="73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grpSp>
            <p:sp>
              <p:nvSpPr>
                <p:cNvPr id="23" name="文本框 21"/>
                <p:cNvSpPr txBox="1">
                  <a:spLocks noChangeArrowheads="1"/>
                </p:cNvSpPr>
                <p:nvPr/>
              </p:nvSpPr>
              <p:spPr bwMode="auto">
                <a:xfrm>
                  <a:off x="4055445" y="1884671"/>
                  <a:ext cx="6739095" cy="63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pPr>
                  <a:r>
                    <a:rPr lang="zh-CN" altLang="en-US" sz="2800" dirty="0">
                      <a:latin typeface="微软雅黑" pitchFamily="34" charset="-122"/>
                      <a:ea typeface="微软雅黑" pitchFamily="34" charset="-122"/>
                    </a:rPr>
                    <a:t>坚持合作共赢，建设一个共同繁荣的世界；</a:t>
                  </a:r>
                </a:p>
              </p:txBody>
            </p:sp>
          </p:grpSp>
          <p:grpSp>
            <p:nvGrpSpPr>
              <p:cNvPr id="8" name="组合 43"/>
              <p:cNvGrpSpPr>
                <a:grpSpLocks/>
              </p:cNvGrpSpPr>
              <p:nvPr/>
            </p:nvGrpSpPr>
            <p:grpSpPr bwMode="auto">
              <a:xfrm>
                <a:off x="3786490" y="4394439"/>
                <a:ext cx="7355684" cy="890515"/>
                <a:chOff x="3654899" y="1625156"/>
                <a:chExt cx="7355684" cy="890515"/>
              </a:xfrm>
            </p:grpSpPr>
            <p:grpSp>
              <p:nvGrpSpPr>
                <p:cNvPr id="16" name="Group 51"/>
                <p:cNvGrpSpPr>
                  <a:grpSpLocks/>
                </p:cNvGrpSpPr>
                <p:nvPr/>
              </p:nvGrpSpPr>
              <p:grpSpPr bwMode="auto">
                <a:xfrm rot="-5400000">
                  <a:off x="4546109" y="733946"/>
                  <a:ext cx="445051" cy="2227471"/>
                  <a:chOff x="2117759" y="1650038"/>
                  <a:chExt cx="333788" cy="1670603"/>
                </a:xfrm>
              </p:grpSpPr>
              <p:sp>
                <p:nvSpPr>
                  <p:cNvPr id="18" name="Rounded Rectangle 32"/>
                  <p:cNvSpPr/>
                  <p:nvPr/>
                </p:nvSpPr>
                <p:spPr>
                  <a:xfrm>
                    <a:off x="2187693" y="1765530"/>
                    <a:ext cx="198852" cy="15550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nvGrpSpPr>
                  <p:cNvPr id="19" name="Group 33"/>
                  <p:cNvGrpSpPr>
                    <a:grpSpLocks/>
                  </p:cNvGrpSpPr>
                  <p:nvPr/>
                </p:nvGrpSpPr>
                <p:grpSpPr bwMode="auto">
                  <a:xfrm>
                    <a:off x="2117759" y="1650038"/>
                    <a:ext cx="333788" cy="333788"/>
                    <a:chOff x="2786183" y="1189182"/>
                    <a:chExt cx="921712" cy="921712"/>
                  </a:xfrm>
                </p:grpSpPr>
                <p:sp>
                  <p:nvSpPr>
                    <p:cNvPr id="20" name="Oval 34"/>
                    <p:cNvSpPr/>
                    <p:nvPr/>
                  </p:nvSpPr>
                  <p:spPr>
                    <a:xfrm>
                      <a:off x="2795165" y="1189158"/>
                      <a:ext cx="917365" cy="9206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sp>
                  <p:nvSpPr>
                    <p:cNvPr id="21" name="Oval 37"/>
                    <p:cNvSpPr/>
                    <p:nvPr/>
                  </p:nvSpPr>
                  <p:spPr>
                    <a:xfrm>
                      <a:off x="2887230" y="1281223"/>
                      <a:ext cx="733234" cy="73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grpSp>
            <p:sp>
              <p:nvSpPr>
                <p:cNvPr id="17" name="文本框 21"/>
                <p:cNvSpPr txBox="1">
                  <a:spLocks noChangeArrowheads="1"/>
                </p:cNvSpPr>
                <p:nvPr/>
              </p:nvSpPr>
              <p:spPr bwMode="auto">
                <a:xfrm>
                  <a:off x="4055445" y="1884672"/>
                  <a:ext cx="6955138" cy="63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pPr>
                  <a:r>
                    <a:rPr lang="zh-CN" altLang="en-US" sz="2800" dirty="0">
                      <a:latin typeface="微软雅黑" pitchFamily="34" charset="-122"/>
                      <a:ea typeface="微软雅黑" pitchFamily="34" charset="-122"/>
                    </a:rPr>
                    <a:t>坚持交流互鉴，建设一个开放包容的世界；</a:t>
                  </a:r>
                </a:p>
              </p:txBody>
            </p:sp>
          </p:grpSp>
          <p:grpSp>
            <p:nvGrpSpPr>
              <p:cNvPr id="9" name="组合 50"/>
              <p:cNvGrpSpPr>
                <a:grpSpLocks/>
              </p:cNvGrpSpPr>
              <p:nvPr/>
            </p:nvGrpSpPr>
            <p:grpSpPr bwMode="auto">
              <a:xfrm>
                <a:off x="3786490" y="5334999"/>
                <a:ext cx="7139641" cy="890515"/>
                <a:chOff x="3654899" y="1625156"/>
                <a:chExt cx="7139641" cy="890515"/>
              </a:xfrm>
            </p:grpSpPr>
            <p:grpSp>
              <p:nvGrpSpPr>
                <p:cNvPr id="10" name="Group 51"/>
                <p:cNvGrpSpPr>
                  <a:grpSpLocks/>
                </p:cNvGrpSpPr>
                <p:nvPr/>
              </p:nvGrpSpPr>
              <p:grpSpPr bwMode="auto">
                <a:xfrm rot="-5400000">
                  <a:off x="4546109" y="733946"/>
                  <a:ext cx="445051" cy="2227471"/>
                  <a:chOff x="2117759" y="1650038"/>
                  <a:chExt cx="333788" cy="1670603"/>
                </a:xfrm>
              </p:grpSpPr>
              <p:sp>
                <p:nvSpPr>
                  <p:cNvPr id="12" name="Rounded Rectangle 32"/>
                  <p:cNvSpPr/>
                  <p:nvPr/>
                </p:nvSpPr>
                <p:spPr>
                  <a:xfrm>
                    <a:off x="2184626" y="1765530"/>
                    <a:ext cx="200043" cy="15550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nvGrpSpPr>
                  <p:cNvPr id="13" name="Group 33"/>
                  <p:cNvGrpSpPr>
                    <a:grpSpLocks/>
                  </p:cNvGrpSpPr>
                  <p:nvPr/>
                </p:nvGrpSpPr>
                <p:grpSpPr bwMode="auto">
                  <a:xfrm>
                    <a:off x="2117759" y="1650038"/>
                    <a:ext cx="333788" cy="333788"/>
                    <a:chOff x="2786183" y="1189182"/>
                    <a:chExt cx="921712" cy="921712"/>
                  </a:xfrm>
                </p:grpSpPr>
                <p:sp>
                  <p:nvSpPr>
                    <p:cNvPr id="14" name="Oval 34"/>
                    <p:cNvSpPr/>
                    <p:nvPr/>
                  </p:nvSpPr>
                  <p:spPr>
                    <a:xfrm>
                      <a:off x="2786696" y="1189158"/>
                      <a:ext cx="920654" cy="9206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sp>
                  <p:nvSpPr>
                    <p:cNvPr id="15" name="Oval 37"/>
                    <p:cNvSpPr/>
                    <p:nvPr/>
                  </p:nvSpPr>
                  <p:spPr>
                    <a:xfrm>
                      <a:off x="2878761" y="1281223"/>
                      <a:ext cx="736523" cy="73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665" noProof="1"/>
                    </a:p>
                  </p:txBody>
                </p:sp>
              </p:grpSp>
            </p:grpSp>
            <p:sp>
              <p:nvSpPr>
                <p:cNvPr id="11" name="文本框 21"/>
                <p:cNvSpPr txBox="1">
                  <a:spLocks noChangeArrowheads="1"/>
                </p:cNvSpPr>
                <p:nvPr/>
              </p:nvSpPr>
              <p:spPr bwMode="auto">
                <a:xfrm>
                  <a:off x="4055445" y="1884671"/>
                  <a:ext cx="6739095" cy="6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pPr>
                  <a:r>
                    <a:rPr lang="zh-CN" altLang="en-US" sz="2800" dirty="0">
                      <a:latin typeface="微软雅黑" pitchFamily="34" charset="-122"/>
                      <a:ea typeface="微软雅黑" pitchFamily="34" charset="-122"/>
                    </a:rPr>
                    <a:t>坚持绿色低碳，建设一个清洁美丽的世界。</a:t>
                  </a:r>
                </a:p>
              </p:txBody>
            </p:sp>
          </p:grpSp>
        </p:grpSp>
      </p:grpSp>
    </p:spTree>
    <p:extLst>
      <p:ext uri="{BB962C8B-B14F-4D97-AF65-F5344CB8AC3E}">
        <p14:creationId xmlns:p14="http://schemas.microsoft.com/office/powerpoint/2010/main" val="245548407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9606" y="1024037"/>
            <a:ext cx="4016175" cy="5909310"/>
          </a:xfrm>
          <a:prstGeom prst="rect">
            <a:avLst/>
          </a:prstGeom>
        </p:spPr>
        <p:txBody>
          <a:bodyPr wrap="square">
            <a:spAutoFit/>
          </a:bodyPr>
          <a:lstStyle/>
          <a:p>
            <a:pPr>
              <a:lnSpc>
                <a:spcPct val="150000"/>
              </a:lnSpc>
            </a:pPr>
            <a:r>
              <a:rPr lang="zh-CN" altLang="en-US" sz="2800" b="1" dirty="0">
                <a:latin typeface="微软雅黑" pitchFamily="34" charset="-122"/>
                <a:ea typeface="微软雅黑" pitchFamily="34" charset="-122"/>
              </a:rPr>
              <a:t>我国</a:t>
            </a:r>
            <a:r>
              <a:rPr lang="zh-CN" altLang="zh-CN" sz="2800" b="1" dirty="0">
                <a:latin typeface="微软雅黑" pitchFamily="34" charset="-122"/>
                <a:ea typeface="微软雅黑" pitchFamily="34" charset="-122"/>
              </a:rPr>
              <a:t>今年</a:t>
            </a:r>
            <a:r>
              <a:rPr lang="zh-CN" altLang="en-US" sz="2800" b="1" dirty="0">
                <a:latin typeface="微软雅黑" pitchFamily="34" charset="-122"/>
                <a:ea typeface="微软雅黑" pitchFamily="34" charset="-122"/>
              </a:rPr>
              <a:t>“</a:t>
            </a:r>
            <a:r>
              <a:rPr lang="zh-CN" altLang="zh-CN" sz="2800" b="1" dirty="0">
                <a:latin typeface="微软雅黑" pitchFamily="34" charset="-122"/>
                <a:ea typeface="微软雅黑" pitchFamily="34" charset="-122"/>
              </a:rPr>
              <a:t>两会</a:t>
            </a:r>
            <a:r>
              <a:rPr lang="zh-CN" altLang="en-US" sz="2800" b="1" dirty="0">
                <a:latin typeface="微软雅黑" pitchFamily="34" charset="-122"/>
                <a:ea typeface="微软雅黑" pitchFamily="34" charset="-122"/>
              </a:rPr>
              <a:t>”</a:t>
            </a:r>
            <a:r>
              <a:rPr lang="zh-CN" altLang="zh-CN" sz="2800" b="1" dirty="0">
                <a:latin typeface="微软雅黑" pitchFamily="34" charset="-122"/>
                <a:ea typeface="微软雅黑" pitchFamily="34" charset="-122"/>
              </a:rPr>
              <a:t> 的召开基于的大背景就是疫情在全球范围内的大流行，各国经济承压，本土主义、保护主义等思潮正在“涌动”。</a:t>
            </a:r>
            <a:endParaRPr lang="en-US" altLang="zh-CN" sz="2800" b="1" dirty="0">
              <a:latin typeface="微软雅黑" pitchFamily="34" charset="-122"/>
              <a:ea typeface="微软雅黑" pitchFamily="34" charset="-122"/>
            </a:endParaRPr>
          </a:p>
          <a:p>
            <a:pPr>
              <a:lnSpc>
                <a:spcPct val="150000"/>
              </a:lnSpc>
            </a:pPr>
            <a:r>
              <a:rPr lang="zh-CN" altLang="zh-CN" sz="2800" b="1" dirty="0">
                <a:latin typeface="微软雅黑" pitchFamily="34" charset="-122"/>
                <a:ea typeface="微软雅黑" pitchFamily="34" charset="-122"/>
              </a:rPr>
              <a:t>疫情之后，全球发展秩序将何去何从，</a:t>
            </a:r>
            <a:r>
              <a:rPr lang="zh-CN" altLang="en-US" sz="2800" b="1" dirty="0">
                <a:latin typeface="微软雅黑" pitchFamily="34" charset="-122"/>
                <a:ea typeface="微软雅黑" pitchFamily="34" charset="-122"/>
              </a:rPr>
              <a:t>国内外都</a:t>
            </a:r>
            <a:r>
              <a:rPr lang="zh-CN" altLang="zh-CN" sz="2800" b="1" dirty="0">
                <a:latin typeface="微软雅黑" pitchFamily="34" charset="-122"/>
                <a:ea typeface="微软雅黑" pitchFamily="34" charset="-122"/>
              </a:rPr>
              <a:t>分外关注。</a:t>
            </a:r>
          </a:p>
        </p:txBody>
      </p:sp>
      <p:pic>
        <p:nvPicPr>
          <p:cNvPr id="1026" name="Picture 2" descr="https://timgsa.baidu.com/timg?image&amp;quality=80&amp;size=b9999_10000&amp;sec=1591590670381&amp;di=d831a4a724e216b38873a279c06b547d&amp;imgtype=0&amp;src=http%3A%2F%2Fhz.wenming.cn%2Fzt2020%2Flhhwm%2Flhsy%2F202005%2FW0202005216004393937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782" y="1186685"/>
            <a:ext cx="8572500" cy="512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962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clrChange>
              <a:clrFrom>
                <a:srgbClr val="C8E9FC"/>
              </a:clrFrom>
              <a:clrTo>
                <a:srgbClr val="C8E9FC">
                  <a:alpha val="0"/>
                </a:srgbClr>
              </a:clrTo>
            </a:clrChange>
            <a:extLst>
              <a:ext uri="{28A0092B-C50C-407E-A947-70E740481C1C}">
                <a14:useLocalDpi xmlns:a14="http://schemas.microsoft.com/office/drawing/2010/main" val="0"/>
              </a:ext>
            </a:extLst>
          </a:blip>
          <a:srcRect l="4062" t="7328" r="3835" b="7527"/>
          <a:stretch/>
        </p:blipFill>
        <p:spPr bwMode="auto">
          <a:xfrm>
            <a:off x="0" y="0"/>
            <a:ext cx="12960217" cy="6280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0" y="5695186"/>
            <a:ext cx="12858750" cy="1780193"/>
          </a:xfrm>
          <a:prstGeom prst="rect">
            <a:avLst/>
          </a:prstGeom>
          <a:solidFill>
            <a:schemeClr val="accent2"/>
          </a:solidFill>
        </p:spPr>
        <p:txBody>
          <a:bodyPr wrap="square" lIns="91427" tIns="45714" rIns="91427" bIns="45714">
            <a:spAutoFit/>
          </a:bodyPr>
          <a:lstStyle/>
          <a:p>
            <a:r>
              <a:rPr lang="en-US" altLang="zh-CN" sz="2800" b="1" dirty="0">
                <a:latin typeface="微软雅黑" pitchFamily="34" charset="-122"/>
                <a:ea typeface="微软雅黑" pitchFamily="34" charset="-122"/>
              </a:rPr>
              <a:t>21</a:t>
            </a:r>
            <a:r>
              <a:rPr lang="zh-CN" altLang="en-US" sz="2800" b="1" dirty="0">
                <a:latin typeface="微软雅黑" pitchFamily="34" charset="-122"/>
                <a:ea typeface="微软雅黑" pitchFamily="34" charset="-122"/>
              </a:rPr>
              <a:t>世纪以来，随着经济全球化深入发展，国际政治经济格局加速演变，全球发展深层次矛盾日益突出，国际力量对比日趋均衡，国际秩序和全球治理体系变革更加深入，世界进入大发展大变革大调整的新时期，处于百年未有之大变局。</a:t>
            </a:r>
            <a:endParaRPr lang="en-US" altLang="zh-CN" sz="2800" b="1" dirty="0">
              <a:latin typeface="微软雅黑" pitchFamily="34" charset="-122"/>
              <a:ea typeface="微软雅黑" pitchFamily="34" charset="-122"/>
            </a:endParaRPr>
          </a:p>
          <a:p>
            <a:pPr algn="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国务院：</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新时代的中国与世界</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白皮书</a:t>
            </a:r>
          </a:p>
        </p:txBody>
      </p:sp>
    </p:spTree>
    <p:extLst>
      <p:ext uri="{BB962C8B-B14F-4D97-AF65-F5344CB8AC3E}">
        <p14:creationId xmlns:p14="http://schemas.microsoft.com/office/powerpoint/2010/main" val="77048974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815" y="447973"/>
            <a:ext cx="10153128" cy="3600986"/>
          </a:xfrm>
          <a:prstGeom prst="rect">
            <a:avLst/>
          </a:prstGeom>
        </p:spPr>
        <p:txBody>
          <a:bodyPr wrap="square">
            <a:spAutoFit/>
          </a:bodyPr>
          <a:lstStyle/>
          <a:p>
            <a:pPr>
              <a:lnSpc>
                <a:spcPct val="150000"/>
              </a:lnSpc>
            </a:pPr>
            <a:r>
              <a:rPr lang="en-US" altLang="zh-CN" sz="2400" b="1" dirty="0">
                <a:latin typeface="微软雅黑" pitchFamily="34" charset="-122"/>
                <a:ea typeface="微软雅黑" pitchFamily="34" charset="-122"/>
              </a:rPr>
              <a:t>5</a:t>
            </a:r>
            <a:r>
              <a:rPr lang="zh-CN" altLang="zh-CN" sz="2400" b="1" dirty="0">
                <a:latin typeface="微软雅黑" pitchFamily="34" charset="-122"/>
                <a:ea typeface="微软雅黑" pitchFamily="34" charset="-122"/>
              </a:rPr>
              <a:t>月</a:t>
            </a:r>
            <a:r>
              <a:rPr lang="en-US" altLang="zh-CN" sz="2400" b="1" dirty="0">
                <a:latin typeface="微软雅黑" pitchFamily="34" charset="-122"/>
                <a:ea typeface="微软雅黑" pitchFamily="34" charset="-122"/>
              </a:rPr>
              <a:t>23</a:t>
            </a:r>
            <a:r>
              <a:rPr lang="zh-CN" altLang="zh-CN" sz="2400" b="1" dirty="0">
                <a:latin typeface="微软雅黑" pitchFamily="34" charset="-122"/>
                <a:ea typeface="微软雅黑" pitchFamily="34" charset="-122"/>
              </a:rPr>
              <a:t>日，习近平总书记</a:t>
            </a:r>
            <a:r>
              <a:rPr lang="zh-CN" altLang="en-US" sz="2400" b="1" dirty="0">
                <a:latin typeface="微软雅黑" pitchFamily="34" charset="-122"/>
                <a:ea typeface="微软雅黑" pitchFamily="34" charset="-122"/>
              </a:rPr>
              <a:t>在会见经济界委员会团组的时候说了这样一段话：</a:t>
            </a:r>
            <a:endParaRPr lang="en-US" altLang="zh-CN" sz="2400" b="1" dirty="0">
              <a:latin typeface="微软雅黑" pitchFamily="34" charset="-122"/>
              <a:ea typeface="微软雅黑" pitchFamily="34" charset="-122"/>
            </a:endParaRPr>
          </a:p>
          <a:p>
            <a:pPr>
              <a:lnSpc>
                <a:spcPct val="150000"/>
              </a:lnSpc>
            </a:pPr>
            <a:r>
              <a:rPr lang="zh-CN" altLang="zh-CN" sz="3200" b="1" dirty="0">
                <a:latin typeface="微软雅黑" pitchFamily="34" charset="-122"/>
                <a:ea typeface="微软雅黑" pitchFamily="34" charset="-122"/>
              </a:rPr>
              <a:t>“</a:t>
            </a:r>
            <a:r>
              <a:rPr lang="zh-CN" altLang="zh-CN" sz="3200" b="1" dirty="0">
                <a:solidFill>
                  <a:srgbClr val="FF0000"/>
                </a:solidFill>
                <a:latin typeface="楷体" pitchFamily="49" charset="-122"/>
                <a:ea typeface="楷体" pitchFamily="49" charset="-122"/>
              </a:rPr>
              <a:t>我们要站在历史正确的一边</a:t>
            </a:r>
            <a:r>
              <a:rPr lang="zh-CN" altLang="zh-CN" sz="3200" b="1" dirty="0">
                <a:latin typeface="楷体" pitchFamily="49" charset="-122"/>
                <a:ea typeface="楷体" pitchFamily="49" charset="-122"/>
              </a:rPr>
              <a:t>，坚持多边主义和国际关系民主化，以开放、合作、共赢胸怀谋划发展，坚定不移推动经济全球化朝着开放、包容、普惠、平衡、共赢的方向发展，推动建设开放型世界经济</a:t>
            </a:r>
            <a:r>
              <a:rPr lang="zh-CN" altLang="zh-CN" sz="3200" b="1" dirty="0">
                <a:latin typeface="微软雅黑" pitchFamily="34" charset="-122"/>
                <a:ea typeface="微软雅黑" pitchFamily="34" charset="-122"/>
              </a:rPr>
              <a:t>。”</a:t>
            </a:r>
          </a:p>
        </p:txBody>
      </p:sp>
      <p:sp>
        <p:nvSpPr>
          <p:cNvPr id="3" name="矩形 2"/>
          <p:cNvSpPr/>
          <p:nvPr/>
        </p:nvSpPr>
        <p:spPr>
          <a:xfrm>
            <a:off x="1388815" y="4696445"/>
            <a:ext cx="10153128" cy="2031325"/>
          </a:xfrm>
          <a:prstGeom prst="rect">
            <a:avLst/>
          </a:prstGeom>
          <a:solidFill>
            <a:schemeClr val="accent2"/>
          </a:solidFill>
        </p:spPr>
        <p:txBody>
          <a:bodyPr wrap="square">
            <a:spAutoFit/>
          </a:bodyPr>
          <a:lstStyle/>
          <a:p>
            <a:pPr>
              <a:lnSpc>
                <a:spcPct val="150000"/>
              </a:lnSpc>
            </a:pPr>
            <a:r>
              <a:rPr lang="zh-CN" altLang="zh-CN" sz="2800" b="1" dirty="0">
                <a:latin typeface="微软雅黑" pitchFamily="34" charset="-122"/>
                <a:ea typeface="微软雅黑" pitchFamily="34" charset="-122"/>
              </a:rPr>
              <a:t>传递的信号非常明确：</a:t>
            </a:r>
            <a:r>
              <a:rPr lang="zh-CN" altLang="zh-CN" sz="2800" b="1" dirty="0">
                <a:solidFill>
                  <a:srgbClr val="FF0000"/>
                </a:solidFill>
                <a:latin typeface="微软雅黑" pitchFamily="34" charset="-122"/>
                <a:ea typeface="微软雅黑" pitchFamily="34" charset="-122"/>
              </a:rPr>
              <a:t>拒绝全球化没有前途</a:t>
            </a:r>
            <a:r>
              <a:rPr lang="zh-CN" altLang="zh-CN" sz="2800" b="1" dirty="0">
                <a:latin typeface="微软雅黑" pitchFamily="34" charset="-122"/>
                <a:ea typeface="微软雅黑" pitchFamily="34" charset="-122"/>
              </a:rPr>
              <a:t>。</a:t>
            </a:r>
            <a:endParaRPr lang="en-US" altLang="zh-CN" sz="2800" b="1" dirty="0">
              <a:latin typeface="微软雅黑" pitchFamily="34" charset="-122"/>
              <a:ea typeface="微软雅黑" pitchFamily="34" charset="-122"/>
            </a:endParaRPr>
          </a:p>
          <a:p>
            <a:pPr>
              <a:lnSpc>
                <a:spcPct val="150000"/>
              </a:lnSpc>
            </a:pPr>
            <a:r>
              <a:rPr lang="zh-CN" altLang="zh-CN" sz="2800" b="1" dirty="0">
                <a:latin typeface="微软雅黑" pitchFamily="34" charset="-122"/>
                <a:ea typeface="微软雅黑" pitchFamily="34" charset="-122"/>
              </a:rPr>
              <a:t>封闭、倒退，只会走进历史的“死胡同”，各国只有积极携起手来，道路才能越走越宽。</a:t>
            </a:r>
          </a:p>
        </p:txBody>
      </p:sp>
    </p:spTree>
    <p:extLst>
      <p:ext uri="{BB962C8B-B14F-4D97-AF65-F5344CB8AC3E}">
        <p14:creationId xmlns:p14="http://schemas.microsoft.com/office/powerpoint/2010/main" val="1983032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9151416" y="0"/>
            <a:ext cx="3693071" cy="7155895"/>
            <a:chOff x="9151416" y="0"/>
            <a:chExt cx="3693071" cy="7155895"/>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1416" y="0"/>
              <a:ext cx="3693071" cy="2455892"/>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236" r="4926"/>
            <a:stretch/>
          </p:blipFill>
          <p:spPr>
            <a:xfrm>
              <a:off x="9163408" y="2474440"/>
              <a:ext cx="3674679" cy="232072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7294" r="4509"/>
            <a:stretch/>
          </p:blipFill>
          <p:spPr>
            <a:xfrm>
              <a:off x="9172078" y="4813708"/>
              <a:ext cx="3672409" cy="2342187"/>
            </a:xfrm>
            <a:prstGeom prst="rect">
              <a:avLst/>
            </a:prstGeom>
          </p:spPr>
        </p:pic>
      </p:grpSp>
      <p:grpSp>
        <p:nvGrpSpPr>
          <p:cNvPr id="12" name="组合 11"/>
          <p:cNvGrpSpPr/>
          <p:nvPr/>
        </p:nvGrpSpPr>
        <p:grpSpPr>
          <a:xfrm>
            <a:off x="1028775" y="181530"/>
            <a:ext cx="5706859" cy="7051120"/>
            <a:chOff x="-69572" y="0"/>
            <a:chExt cx="5706859" cy="7051120"/>
          </a:xfrm>
        </p:grpSpPr>
        <p:sp>
          <p:nvSpPr>
            <p:cNvPr id="5" name="矩形 4"/>
            <p:cNvSpPr/>
            <p:nvPr/>
          </p:nvSpPr>
          <p:spPr>
            <a:xfrm>
              <a:off x="-69572" y="3634800"/>
              <a:ext cx="5706859" cy="3416320"/>
            </a:xfrm>
            <a:prstGeom prst="rect">
              <a:avLst/>
            </a:prstGeom>
          </p:spPr>
          <p:txBody>
            <a:bodyPr wrap="square">
              <a:spAutoFit/>
            </a:bodyPr>
            <a:lstStyle/>
            <a:p>
              <a:r>
                <a:rPr lang="en-US" altLang="zh-CN" sz="2400" b="1" dirty="0">
                  <a:solidFill>
                    <a:srgbClr val="333333"/>
                  </a:solidFill>
                  <a:latin typeface="楷体" panose="02010609060101010101" pitchFamily="49" charset="-122"/>
                  <a:ea typeface="楷体" panose="02010609060101010101" pitchFamily="49" charset="-122"/>
                </a:rPr>
                <a:t>RCEP</a:t>
              </a:r>
              <a:r>
                <a:rPr lang="zh-CN" altLang="en-US" sz="2400" b="1" dirty="0">
                  <a:solidFill>
                    <a:srgbClr val="333333"/>
                  </a:solidFill>
                  <a:latin typeface="楷体" panose="02010609060101010101" pitchFamily="49" charset="-122"/>
                  <a:ea typeface="楷体" panose="02010609060101010101" pitchFamily="49" charset="-122"/>
                </a:rPr>
                <a:t>是</a:t>
              </a:r>
              <a:r>
                <a:rPr lang="en-US" altLang="zh-CN" sz="2400" b="1" dirty="0">
                  <a:solidFill>
                    <a:srgbClr val="333333"/>
                  </a:solidFill>
                  <a:latin typeface="楷体" panose="02010609060101010101" pitchFamily="49" charset="-122"/>
                  <a:ea typeface="楷体" panose="02010609060101010101" pitchFamily="49" charset="-122"/>
                </a:rPr>
                <a:t>2012</a:t>
              </a:r>
              <a:r>
                <a:rPr lang="zh-CN" altLang="en-US" sz="2400" b="1" dirty="0">
                  <a:solidFill>
                    <a:srgbClr val="333333"/>
                  </a:solidFill>
                  <a:latin typeface="楷体" panose="02010609060101010101" pitchFamily="49" charset="-122"/>
                  <a:ea typeface="楷体" panose="02010609060101010101" pitchFamily="49" charset="-122"/>
                </a:rPr>
                <a:t>年由</a:t>
              </a:r>
              <a:r>
                <a:rPr lang="zh-CN" altLang="en-US" sz="2400" b="1" dirty="0">
                  <a:solidFill>
                    <a:srgbClr val="136EC2"/>
                  </a:solidFill>
                  <a:latin typeface="楷体" panose="02010609060101010101" pitchFamily="49" charset="-122"/>
                  <a:ea typeface="楷体" panose="02010609060101010101" pitchFamily="49" charset="-122"/>
                </a:rPr>
                <a:t>东盟</a:t>
              </a:r>
              <a:r>
                <a:rPr lang="zh-CN" altLang="en-US" sz="2400" b="1" dirty="0">
                  <a:solidFill>
                    <a:srgbClr val="333333"/>
                  </a:solidFill>
                  <a:latin typeface="楷体" panose="02010609060101010101" pitchFamily="49" charset="-122"/>
                  <a:ea typeface="楷体" panose="02010609060101010101" pitchFamily="49" charset="-122"/>
                </a:rPr>
                <a:t>发起，历时八年，成员包括中国、日本、韩国、澳大利亚、新西兰和东盟十国共</a:t>
              </a:r>
              <a:r>
                <a:rPr lang="en-US" altLang="zh-CN" sz="2400" b="1" dirty="0">
                  <a:solidFill>
                    <a:srgbClr val="333333"/>
                  </a:solidFill>
                  <a:latin typeface="楷体" panose="02010609060101010101" pitchFamily="49" charset="-122"/>
                  <a:ea typeface="楷体" panose="02010609060101010101" pitchFamily="49" charset="-122"/>
                </a:rPr>
                <a:t>15</a:t>
              </a:r>
              <a:r>
                <a:rPr lang="zh-CN" altLang="en-US" sz="2400" b="1" dirty="0">
                  <a:solidFill>
                    <a:srgbClr val="333333"/>
                  </a:solidFill>
                  <a:latin typeface="楷体" panose="02010609060101010101" pitchFamily="49" charset="-122"/>
                  <a:ea typeface="楷体" panose="02010609060101010101" pitchFamily="49" charset="-122"/>
                </a:rPr>
                <a:t>方而制定的协定。</a:t>
              </a:r>
              <a:r>
                <a:rPr lang="zh-CN" altLang="en-US" sz="2400" b="1" baseline="30000" dirty="0">
                  <a:solidFill>
                    <a:srgbClr val="3366CC"/>
                  </a:solidFill>
                  <a:latin typeface="楷体" panose="02010609060101010101" pitchFamily="49" charset="-122"/>
                  <a:ea typeface="楷体" panose="02010609060101010101" pitchFamily="49" charset="-122"/>
                </a:rPr>
                <a:t> </a:t>
              </a:r>
              <a:endParaRPr lang="zh-CN" altLang="en-US" sz="2400" b="1" dirty="0">
                <a:solidFill>
                  <a:srgbClr val="333333"/>
                </a:solidFill>
                <a:latin typeface="楷体" panose="02010609060101010101" pitchFamily="49" charset="-122"/>
                <a:ea typeface="楷体" panose="02010609060101010101" pitchFamily="49" charset="-122"/>
              </a:endParaRPr>
            </a:p>
            <a:p>
              <a:r>
                <a:rPr lang="en-US" altLang="zh-CN" sz="2400" b="1" dirty="0">
                  <a:solidFill>
                    <a:srgbClr val="333333"/>
                  </a:solidFill>
                  <a:latin typeface="楷体" panose="02010609060101010101" pitchFamily="49" charset="-122"/>
                  <a:ea typeface="楷体" panose="02010609060101010101" pitchFamily="49" charset="-122"/>
                </a:rPr>
                <a:t>2020</a:t>
              </a:r>
              <a:r>
                <a:rPr lang="zh-CN" altLang="en-US" sz="2400" b="1" dirty="0">
                  <a:solidFill>
                    <a:srgbClr val="333333"/>
                  </a:solidFill>
                  <a:latin typeface="楷体" panose="02010609060101010101" pitchFamily="49" charset="-122"/>
                  <a:ea typeface="楷体" panose="02010609060101010101" pitchFamily="49" charset="-122"/>
                </a:rPr>
                <a:t>年</a:t>
              </a:r>
              <a:r>
                <a:rPr lang="en-US" altLang="zh-CN" sz="2400" b="1" dirty="0">
                  <a:solidFill>
                    <a:srgbClr val="333333"/>
                  </a:solidFill>
                  <a:latin typeface="楷体" panose="02010609060101010101" pitchFamily="49" charset="-122"/>
                  <a:ea typeface="楷体" panose="02010609060101010101" pitchFamily="49" charset="-122"/>
                </a:rPr>
                <a:t>11</a:t>
              </a:r>
              <a:r>
                <a:rPr lang="zh-CN" altLang="en-US" sz="2400" b="1" dirty="0">
                  <a:solidFill>
                    <a:srgbClr val="333333"/>
                  </a:solidFill>
                  <a:latin typeface="楷体" panose="02010609060101010101" pitchFamily="49" charset="-122"/>
                  <a:ea typeface="楷体" panose="02010609060101010101" pitchFamily="49" charset="-122"/>
                </a:rPr>
                <a:t>月</a:t>
              </a:r>
              <a:r>
                <a:rPr lang="en-US" altLang="zh-CN" sz="2400" b="1" dirty="0">
                  <a:solidFill>
                    <a:srgbClr val="333333"/>
                  </a:solidFill>
                  <a:latin typeface="楷体" panose="02010609060101010101" pitchFamily="49" charset="-122"/>
                  <a:ea typeface="楷体" panose="02010609060101010101" pitchFamily="49" charset="-122"/>
                </a:rPr>
                <a:t>15</a:t>
              </a:r>
              <a:r>
                <a:rPr lang="zh-CN" altLang="en-US" sz="2400" b="1" dirty="0">
                  <a:solidFill>
                    <a:srgbClr val="333333"/>
                  </a:solidFill>
                  <a:latin typeface="楷体" panose="02010609060101010101" pitchFamily="49" charset="-122"/>
                  <a:ea typeface="楷体" panose="02010609060101010101" pitchFamily="49" charset="-122"/>
                </a:rPr>
                <a:t>日，区域全面经济伙伴关系协定签署仪式以视频方式进行，</a:t>
              </a:r>
              <a:r>
                <a:rPr lang="en-US" altLang="zh-CN" sz="2400" b="1" dirty="0">
                  <a:solidFill>
                    <a:srgbClr val="333333"/>
                  </a:solidFill>
                  <a:latin typeface="楷体" panose="02010609060101010101" pitchFamily="49" charset="-122"/>
                  <a:ea typeface="楷体" panose="02010609060101010101" pitchFamily="49" charset="-122"/>
                </a:rPr>
                <a:t>15</a:t>
              </a:r>
              <a:r>
                <a:rPr lang="zh-CN" altLang="en-US" sz="2400" b="1" dirty="0">
                  <a:solidFill>
                    <a:srgbClr val="333333"/>
                  </a:solidFill>
                  <a:latin typeface="楷体" panose="02010609060101010101" pitchFamily="49" charset="-122"/>
                  <a:ea typeface="楷体" panose="02010609060101010101" pitchFamily="49" charset="-122"/>
                </a:rPr>
                <a:t>个</a:t>
              </a:r>
              <a:r>
                <a:rPr lang="en-US" altLang="zh-CN" sz="2400" b="1" dirty="0">
                  <a:solidFill>
                    <a:srgbClr val="333333"/>
                  </a:solidFill>
                  <a:latin typeface="楷体" panose="02010609060101010101" pitchFamily="49" charset="-122"/>
                  <a:ea typeface="楷体" panose="02010609060101010101" pitchFamily="49" charset="-122"/>
                </a:rPr>
                <a:t>RCEP</a:t>
              </a:r>
              <a:r>
                <a:rPr lang="zh-CN" altLang="en-US" sz="2400" b="1" dirty="0">
                  <a:solidFill>
                    <a:srgbClr val="333333"/>
                  </a:solidFill>
                  <a:latin typeface="楷体" panose="02010609060101010101" pitchFamily="49" charset="-122"/>
                  <a:ea typeface="楷体" panose="02010609060101010101" pitchFamily="49" charset="-122"/>
                </a:rPr>
                <a:t>成员国经贸部长将在仪式上正式签署该协定。标志着当前</a:t>
              </a:r>
              <a:r>
                <a:rPr lang="zh-CN" altLang="en-US" sz="2400" b="1" dirty="0">
                  <a:solidFill>
                    <a:srgbClr val="FF0000"/>
                  </a:solidFill>
                  <a:latin typeface="楷体" panose="02010609060101010101" pitchFamily="49" charset="-122"/>
                  <a:ea typeface="楷体" panose="02010609060101010101" pitchFamily="49" charset="-122"/>
                </a:rPr>
                <a:t>世界上人口最多、经贸规模最大、最具发展潜力的自由贸易区</a:t>
              </a:r>
              <a:r>
                <a:rPr lang="zh-CN" altLang="en-US" sz="2400" b="1" dirty="0">
                  <a:solidFill>
                    <a:srgbClr val="333333"/>
                  </a:solidFill>
                  <a:latin typeface="楷体" panose="02010609060101010101" pitchFamily="49" charset="-122"/>
                  <a:ea typeface="楷体" panose="02010609060101010101" pitchFamily="49" charset="-122"/>
                </a:rPr>
                <a:t>正式启航。</a:t>
              </a:r>
              <a:endParaRPr lang="zh-CN" altLang="en-US" sz="2400" b="1" i="0" dirty="0">
                <a:solidFill>
                  <a:srgbClr val="333333"/>
                </a:solidFill>
                <a:effectLst/>
                <a:latin typeface="楷体" panose="02010609060101010101" pitchFamily="49" charset="-122"/>
                <a:ea typeface="楷体" panose="02010609060101010101" pitchFamily="49" charset="-122"/>
              </a:endParaRPr>
            </a:p>
          </p:txBody>
        </p:sp>
        <p:grpSp>
          <p:nvGrpSpPr>
            <p:cNvPr id="11" name="组合 10"/>
            <p:cNvGrpSpPr/>
            <p:nvPr/>
          </p:nvGrpSpPr>
          <p:grpSpPr>
            <a:xfrm>
              <a:off x="12753" y="0"/>
              <a:ext cx="5362586" cy="3452538"/>
              <a:chOff x="12753" y="0"/>
              <a:chExt cx="5362586" cy="3452538"/>
            </a:xfrm>
          </p:grpSpPr>
          <p:sp>
            <p:nvSpPr>
              <p:cNvPr id="2" name="矩形 1"/>
              <p:cNvSpPr/>
              <p:nvPr/>
            </p:nvSpPr>
            <p:spPr>
              <a:xfrm>
                <a:off x="1216718" y="3083206"/>
                <a:ext cx="2954655" cy="369332"/>
              </a:xfrm>
              <a:prstGeom prst="rect">
                <a:avLst/>
              </a:prstGeom>
            </p:spPr>
            <p:txBody>
              <a:bodyPr wrap="none">
                <a:spAutoFit/>
              </a:bodyPr>
              <a:lstStyle/>
              <a:p>
                <a:r>
                  <a:rPr lang="zh-CN" altLang="en-US" b="1" dirty="0">
                    <a:solidFill>
                      <a:srgbClr val="333333"/>
                    </a:solidFill>
                    <a:latin typeface="arial" panose="020B0604020202020204" pitchFamily="34" charset="0"/>
                  </a:rPr>
                  <a:t>区域全面经济伙伴关系协定</a:t>
                </a:r>
                <a:endParaRPr lang="zh-CN" altLang="en-US" b="1" dirty="0"/>
              </a:p>
            </p:txBody>
          </p:sp>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15981" r="15981"/>
              <a:stretch/>
            </p:blipFill>
            <p:spPr>
              <a:xfrm>
                <a:off x="12753" y="0"/>
                <a:ext cx="5362586" cy="3044279"/>
              </a:xfrm>
              <a:prstGeom prst="rect">
                <a:avLst/>
              </a:prstGeom>
            </p:spPr>
          </p:pic>
        </p:grpSp>
      </p:grpSp>
    </p:spTree>
    <p:extLst>
      <p:ext uri="{BB962C8B-B14F-4D97-AF65-F5344CB8AC3E}">
        <p14:creationId xmlns:p14="http://schemas.microsoft.com/office/powerpoint/2010/main" val="288592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60823" y="736005"/>
            <a:ext cx="9577064" cy="5914632"/>
          </a:xfrm>
          <a:prstGeom prst="rect">
            <a:avLst/>
          </a:prstGeom>
        </p:spPr>
        <p:txBody>
          <a:bodyPr wrap="square">
            <a:spAutoFit/>
          </a:bodyPr>
          <a:lstStyle/>
          <a:p>
            <a:pPr>
              <a:lnSpc>
                <a:spcPct val="150000"/>
              </a:lnSpc>
            </a:pPr>
            <a:r>
              <a:rPr lang="zh-CN" altLang="en-US" sz="3200" b="1" dirty="0">
                <a:solidFill>
                  <a:srgbClr val="FF0000"/>
                </a:solidFill>
                <a:latin typeface="微软雅黑" pitchFamily="34" charset="-122"/>
                <a:ea typeface="微软雅黑" pitchFamily="34" charset="-122"/>
              </a:rPr>
              <a:t>一个时代有一个时代的问题</a:t>
            </a:r>
            <a:r>
              <a:rPr lang="zh-CN" altLang="en-US" sz="3200" b="1" dirty="0">
                <a:latin typeface="微软雅黑" pitchFamily="34" charset="-122"/>
                <a:ea typeface="微软雅黑" pitchFamily="34" charset="-122"/>
              </a:rPr>
              <a:t>。问题本身并不可怕，关键是采取</a:t>
            </a:r>
            <a:r>
              <a:rPr lang="zh-CN" altLang="en-US" sz="3200" b="1" dirty="0">
                <a:solidFill>
                  <a:srgbClr val="FF0000"/>
                </a:solidFill>
                <a:latin typeface="微软雅黑" pitchFamily="34" charset="-122"/>
                <a:ea typeface="微软雅黑" pitchFamily="34" charset="-122"/>
              </a:rPr>
              <a:t>正确的办法来解决问题</a:t>
            </a:r>
            <a:r>
              <a:rPr lang="zh-CN" altLang="en-US" sz="3200" b="1" dirty="0">
                <a:latin typeface="微软雅黑" pitchFamily="34" charset="-122"/>
                <a:ea typeface="微软雅黑" pitchFamily="34" charset="-122"/>
              </a:rPr>
              <a:t>。走保护主义、单边主义的老路，不仅解决不了问题，还会加剧世界经济的不确定性。历史已经证明，只有坚持</a:t>
            </a:r>
            <a:r>
              <a:rPr lang="zh-CN" altLang="en-US" sz="3200" b="1" dirty="0">
                <a:solidFill>
                  <a:srgbClr val="FF0000"/>
                </a:solidFill>
                <a:latin typeface="微软雅黑" pitchFamily="34" charset="-122"/>
                <a:ea typeface="微软雅黑" pitchFamily="34" charset="-122"/>
              </a:rPr>
              <a:t>开放合作</a:t>
            </a:r>
            <a:r>
              <a:rPr lang="zh-CN" altLang="en-US" sz="3200" b="1" dirty="0">
                <a:latin typeface="微软雅黑" pitchFamily="34" charset="-122"/>
                <a:ea typeface="微软雅黑" pitchFamily="34" charset="-122"/>
              </a:rPr>
              <a:t>才能获得更多发展机遇和更大发展空间，</a:t>
            </a:r>
            <a:r>
              <a:rPr lang="zh-CN" altLang="en-US" sz="3200" b="1" dirty="0">
                <a:solidFill>
                  <a:srgbClr val="FF0000"/>
                </a:solidFill>
                <a:latin typeface="微软雅黑" pitchFamily="34" charset="-122"/>
                <a:ea typeface="微软雅黑" pitchFamily="34" charset="-122"/>
              </a:rPr>
              <a:t>自我封闭只会失去世界</a:t>
            </a:r>
            <a:r>
              <a:rPr lang="zh-CN" altLang="en-US" sz="3200" b="1" dirty="0">
                <a:latin typeface="微软雅黑" pitchFamily="34" charset="-122"/>
                <a:ea typeface="微软雅黑" pitchFamily="34" charset="-122"/>
              </a:rPr>
              <a:t>，最终也会</a:t>
            </a:r>
            <a:r>
              <a:rPr lang="zh-CN" altLang="en-US" sz="3200" b="1" dirty="0">
                <a:solidFill>
                  <a:srgbClr val="FF0000"/>
                </a:solidFill>
                <a:latin typeface="微软雅黑" pitchFamily="34" charset="-122"/>
                <a:ea typeface="微软雅黑" pitchFamily="34" charset="-122"/>
              </a:rPr>
              <a:t>失去自己</a:t>
            </a:r>
            <a:r>
              <a:rPr lang="zh-CN" altLang="en-US" sz="3200" b="1" dirty="0">
                <a:latin typeface="微软雅黑" pitchFamily="34" charset="-122"/>
                <a:ea typeface="微软雅黑" pitchFamily="34" charset="-122"/>
              </a:rPr>
              <a:t>。</a:t>
            </a:r>
            <a:endParaRPr lang="en-US" altLang="zh-CN" sz="3200" b="1" dirty="0">
              <a:latin typeface="微软雅黑" pitchFamily="34" charset="-122"/>
              <a:ea typeface="微软雅黑" pitchFamily="34" charset="-122"/>
            </a:endParaRPr>
          </a:p>
          <a:p>
            <a:pPr>
              <a:lnSpc>
                <a:spcPct val="150000"/>
              </a:lnSpc>
            </a:pPr>
            <a:r>
              <a:rPr lang="en-US" altLang="zh-CN" sz="3200" dirty="0">
                <a:latin typeface="KaiTi" panose="02010609060101010101" pitchFamily="49" charset="-122"/>
                <a:ea typeface="KaiTi" panose="02010609060101010101" pitchFamily="49" charset="-122"/>
              </a:rPr>
              <a:t>——</a:t>
            </a:r>
            <a:r>
              <a:rPr lang="zh-CN" altLang="en-US" sz="3200" dirty="0">
                <a:latin typeface="KaiTi" panose="02010609060101010101" pitchFamily="49" charset="-122"/>
                <a:ea typeface="KaiTi" panose="02010609060101010101" pitchFamily="49" charset="-122"/>
              </a:rPr>
              <a:t>习近平，</a:t>
            </a:r>
            <a:r>
              <a:rPr lang="en-US" altLang="zh-CN" sz="3200" dirty="0">
                <a:latin typeface="KaiTi" panose="02010609060101010101" pitchFamily="49" charset="-122"/>
                <a:ea typeface="KaiTi" panose="02010609060101010101" pitchFamily="49" charset="-122"/>
              </a:rPr>
              <a:t>《</a:t>
            </a:r>
            <a:r>
              <a:rPr lang="zh-CN" altLang="en-US" sz="3200" dirty="0">
                <a:latin typeface="KaiTi" panose="02010609060101010101" pitchFamily="49" charset="-122"/>
                <a:ea typeface="KaiTi" panose="02010609060101010101" pitchFamily="49" charset="-122"/>
              </a:rPr>
              <a:t>为国际社会找到有效经济治理思路</a:t>
            </a:r>
            <a:r>
              <a:rPr lang="en-US" altLang="zh-CN" sz="3200" dirty="0">
                <a:latin typeface="KaiTi" panose="02010609060101010101" pitchFamily="49" charset="-122"/>
                <a:ea typeface="KaiTi" panose="02010609060101010101" pitchFamily="49" charset="-122"/>
              </a:rPr>
              <a:t>》</a:t>
            </a:r>
            <a:r>
              <a:rPr lang="zh-CN" altLang="en-US" sz="3200" dirty="0">
                <a:latin typeface="KaiTi" panose="02010609060101010101" pitchFamily="49" charset="-122"/>
                <a:ea typeface="KaiTi" panose="02010609060101010101" pitchFamily="49" charset="-122"/>
              </a:rPr>
              <a:t>，</a:t>
            </a:r>
            <a:r>
              <a:rPr lang="en-US" altLang="zh-CN" sz="3200" dirty="0">
                <a:latin typeface="KaiTi" panose="02010609060101010101" pitchFamily="49" charset="-122"/>
                <a:ea typeface="KaiTi" panose="02010609060101010101" pitchFamily="49" charset="-122"/>
              </a:rPr>
              <a:t>《</a:t>
            </a:r>
            <a:r>
              <a:rPr lang="zh-CN" altLang="en-US" sz="3200" dirty="0">
                <a:latin typeface="KaiTi" panose="02010609060101010101" pitchFamily="49" charset="-122"/>
                <a:ea typeface="KaiTi" panose="02010609060101010101" pitchFamily="49" charset="-122"/>
              </a:rPr>
              <a:t>习近平谈治国理政</a:t>
            </a:r>
            <a:r>
              <a:rPr lang="en-US" altLang="zh-CN" sz="3200" dirty="0">
                <a:latin typeface="KaiTi" panose="02010609060101010101" pitchFamily="49" charset="-122"/>
                <a:ea typeface="KaiTi" panose="02010609060101010101" pitchFamily="49" charset="-122"/>
              </a:rPr>
              <a:t>》</a:t>
            </a:r>
            <a:r>
              <a:rPr lang="zh-CN" altLang="en-US" sz="3200" dirty="0">
                <a:latin typeface="KaiTi" panose="02010609060101010101" pitchFamily="49" charset="-122"/>
                <a:ea typeface="KaiTi" panose="02010609060101010101" pitchFamily="49" charset="-122"/>
              </a:rPr>
              <a:t>第</a:t>
            </a:r>
            <a:r>
              <a:rPr lang="en-US" altLang="zh-CN" sz="3200" dirty="0">
                <a:latin typeface="KaiTi" panose="02010609060101010101" pitchFamily="49" charset="-122"/>
                <a:ea typeface="KaiTi" panose="02010609060101010101" pitchFamily="49" charset="-122"/>
              </a:rPr>
              <a:t>3</a:t>
            </a:r>
            <a:r>
              <a:rPr lang="zh-CN" altLang="en-US" sz="3200" dirty="0">
                <a:latin typeface="KaiTi" panose="02010609060101010101" pitchFamily="49" charset="-122"/>
                <a:ea typeface="KaiTi" panose="02010609060101010101" pitchFamily="49" charset="-122"/>
              </a:rPr>
              <a:t>卷，第</a:t>
            </a:r>
            <a:r>
              <a:rPr lang="en-US" altLang="zh-CN" sz="3200" dirty="0">
                <a:latin typeface="KaiTi" panose="02010609060101010101" pitchFamily="49" charset="-122"/>
                <a:ea typeface="KaiTi" panose="02010609060101010101" pitchFamily="49" charset="-122"/>
              </a:rPr>
              <a:t>456</a:t>
            </a:r>
            <a:r>
              <a:rPr lang="zh-CN" altLang="en-US" sz="3200" dirty="0">
                <a:latin typeface="KaiTi" panose="02010609060101010101" pitchFamily="49" charset="-122"/>
                <a:ea typeface="KaiTi" panose="02010609060101010101" pitchFamily="49" charset="-122"/>
              </a:rPr>
              <a:t>页。</a:t>
            </a:r>
            <a:endParaRPr lang="zh-CN" altLang="zh-CN" sz="32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0169438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9"/>
          <p:cNvSpPr>
            <a:spLocks/>
          </p:cNvSpPr>
          <p:nvPr/>
        </p:nvSpPr>
        <p:spPr bwMode="auto">
          <a:xfrm>
            <a:off x="8658608" y="697983"/>
            <a:ext cx="4202023" cy="1977721"/>
          </a:xfrm>
          <a:custGeom>
            <a:avLst/>
            <a:gdLst>
              <a:gd name="T0" fmla="*/ 0 w 1868"/>
              <a:gd name="T1" fmla="*/ 0 h 861"/>
              <a:gd name="T2" fmla="*/ 1868 w 1868"/>
              <a:gd name="T3" fmla="*/ 0 h 861"/>
              <a:gd name="T4" fmla="*/ 1868 w 1868"/>
              <a:gd name="T5" fmla="*/ 861 h 861"/>
              <a:gd name="T6" fmla="*/ 494 w 1868"/>
              <a:gd name="T7" fmla="*/ 861 h 861"/>
              <a:gd name="T8" fmla="*/ 0 w 1868"/>
              <a:gd name="T9" fmla="*/ 0 h 861"/>
            </a:gdLst>
            <a:ahLst/>
            <a:cxnLst>
              <a:cxn ang="0">
                <a:pos x="T0" y="T1"/>
              </a:cxn>
              <a:cxn ang="0">
                <a:pos x="T2" y="T3"/>
              </a:cxn>
              <a:cxn ang="0">
                <a:pos x="T4" y="T5"/>
              </a:cxn>
              <a:cxn ang="0">
                <a:pos x="T6" y="T7"/>
              </a:cxn>
              <a:cxn ang="0">
                <a:pos x="T8" y="T9"/>
              </a:cxn>
            </a:cxnLst>
            <a:rect l="0" t="0" r="r" b="b"/>
            <a:pathLst>
              <a:path w="1868" h="861">
                <a:moveTo>
                  <a:pt x="0" y="0"/>
                </a:moveTo>
                <a:lnTo>
                  <a:pt x="1868" y="0"/>
                </a:lnTo>
                <a:lnTo>
                  <a:pt x="1868" y="861"/>
                </a:lnTo>
                <a:lnTo>
                  <a:pt x="494" y="861"/>
                </a:lnTo>
                <a:lnTo>
                  <a:pt x="0" y="0"/>
                </a:lnTo>
                <a:close/>
              </a:path>
            </a:pathLst>
          </a:custGeom>
          <a:solidFill>
            <a:schemeClr val="accent1"/>
          </a:solidFill>
          <a:ln w="0">
            <a:noFill/>
            <a:prstDash val="solid"/>
            <a:round/>
            <a:headEnd/>
            <a:tailEnd/>
          </a:ln>
        </p:spPr>
        <p:txBody>
          <a:bodyPr vert="horz" wrap="square" lIns="128563" tIns="64281" rIns="128563" bIns="64281" numCol="1" anchor="t" anchorCtr="0" compatLnSpc="1">
            <a:prstTxWarp prst="textNoShape">
              <a:avLst/>
            </a:prstTxWarp>
          </a:bodyPr>
          <a:lstStyle/>
          <a:p>
            <a:endParaRPr lang="zh-CN" altLang="en-US"/>
          </a:p>
        </p:txBody>
      </p:sp>
      <p:sp>
        <p:nvSpPr>
          <p:cNvPr id="21" name="任意多边形 20"/>
          <p:cNvSpPr>
            <a:spLocks/>
          </p:cNvSpPr>
          <p:nvPr/>
        </p:nvSpPr>
        <p:spPr bwMode="auto">
          <a:xfrm>
            <a:off x="-1879" y="4554652"/>
            <a:ext cx="9138223" cy="1980017"/>
          </a:xfrm>
          <a:custGeom>
            <a:avLst/>
            <a:gdLst>
              <a:gd name="connsiteX0" fmla="*/ 9784407 w 10507307"/>
              <a:gd name="connsiteY0" fmla="*/ 858166 h 1980017"/>
              <a:gd name="connsiteX1" fmla="*/ 10507307 w 10507307"/>
              <a:gd name="connsiteY1" fmla="*/ 1980017 h 1980017"/>
              <a:gd name="connsiteX2" fmla="*/ 9138223 w 10507307"/>
              <a:gd name="connsiteY2" fmla="*/ 1980017 h 1980017"/>
              <a:gd name="connsiteX3" fmla="*/ 0 w 10507307"/>
              <a:gd name="connsiteY3" fmla="*/ 0 h 1980017"/>
              <a:gd name="connsiteX4" fmla="*/ 8031480 w 10507307"/>
              <a:gd name="connsiteY4" fmla="*/ 0 h 1980017"/>
              <a:gd name="connsiteX5" fmla="*/ 9138223 w 10507307"/>
              <a:gd name="connsiteY5" fmla="*/ 1980017 h 1980017"/>
              <a:gd name="connsiteX6" fmla="*/ 0 w 10507307"/>
              <a:gd name="connsiteY6" fmla="*/ 1980017 h 1980017"/>
              <a:gd name="connsiteX0" fmla="*/ 9784407 w 9784407"/>
              <a:gd name="connsiteY0" fmla="*/ 858166 h 1980017"/>
              <a:gd name="connsiteX1" fmla="*/ 9138223 w 9784407"/>
              <a:gd name="connsiteY1" fmla="*/ 1980017 h 1980017"/>
              <a:gd name="connsiteX2" fmla="*/ 9784407 w 9784407"/>
              <a:gd name="connsiteY2" fmla="*/ 858166 h 1980017"/>
              <a:gd name="connsiteX3" fmla="*/ 0 w 9784407"/>
              <a:gd name="connsiteY3" fmla="*/ 0 h 1980017"/>
              <a:gd name="connsiteX4" fmla="*/ 8031480 w 9784407"/>
              <a:gd name="connsiteY4" fmla="*/ 0 h 1980017"/>
              <a:gd name="connsiteX5" fmla="*/ 9138223 w 9784407"/>
              <a:gd name="connsiteY5" fmla="*/ 1980017 h 1980017"/>
              <a:gd name="connsiteX6" fmla="*/ 0 w 9784407"/>
              <a:gd name="connsiteY6" fmla="*/ 1980017 h 1980017"/>
              <a:gd name="connsiteX7" fmla="*/ 0 w 9784407"/>
              <a:gd name="connsiteY7" fmla="*/ 0 h 1980017"/>
              <a:gd name="connsiteX0" fmla="*/ 0 w 9138223"/>
              <a:gd name="connsiteY0" fmla="*/ 0 h 1980017"/>
              <a:gd name="connsiteX1" fmla="*/ 8031480 w 9138223"/>
              <a:gd name="connsiteY1" fmla="*/ 0 h 1980017"/>
              <a:gd name="connsiteX2" fmla="*/ 9138223 w 9138223"/>
              <a:gd name="connsiteY2" fmla="*/ 1980017 h 1980017"/>
              <a:gd name="connsiteX3" fmla="*/ 0 w 9138223"/>
              <a:gd name="connsiteY3" fmla="*/ 1980017 h 1980017"/>
              <a:gd name="connsiteX4" fmla="*/ 0 w 9138223"/>
              <a:gd name="connsiteY4" fmla="*/ 0 h 1980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223" h="1980017">
                <a:moveTo>
                  <a:pt x="0" y="0"/>
                </a:moveTo>
                <a:lnTo>
                  <a:pt x="8031480" y="0"/>
                </a:lnTo>
                <a:lnTo>
                  <a:pt x="9138223" y="1980017"/>
                </a:lnTo>
                <a:lnTo>
                  <a:pt x="0" y="1980017"/>
                </a:lnTo>
                <a:lnTo>
                  <a:pt x="0" y="0"/>
                </a:lnTo>
                <a:close/>
              </a:path>
            </a:pathLst>
          </a:custGeom>
          <a:solidFill>
            <a:schemeClr val="accent1"/>
          </a:solidFill>
          <a:ln w="0">
            <a:noFill/>
            <a:prstDash val="solid"/>
            <a:round/>
            <a:headEnd/>
            <a:tailEnd/>
          </a:ln>
        </p:spPr>
        <p:txBody>
          <a:bodyPr vert="horz" wrap="square" lIns="128563" tIns="64281" rIns="128563" bIns="64281" numCol="1" anchor="t" anchorCtr="0" compatLnSpc="1">
            <a:prstTxWarp prst="textNoShape">
              <a:avLst/>
            </a:prstTxWarp>
            <a:noAutofit/>
          </a:bodyPr>
          <a:lstStyle/>
          <a:p>
            <a:endParaRPr lang="zh-CN" altLang="en-US"/>
          </a:p>
        </p:txBody>
      </p:sp>
      <p:sp>
        <p:nvSpPr>
          <p:cNvPr id="17" name="Freeform 11"/>
          <p:cNvSpPr>
            <a:spLocks/>
          </p:cNvSpPr>
          <p:nvPr/>
        </p:nvSpPr>
        <p:spPr bwMode="auto">
          <a:xfrm>
            <a:off x="6240421" y="697982"/>
            <a:ext cx="4265008" cy="3711957"/>
          </a:xfrm>
          <a:custGeom>
            <a:avLst/>
            <a:gdLst>
              <a:gd name="T0" fmla="*/ 949 w 1896"/>
              <a:gd name="T1" fmla="*/ 0 h 1616"/>
              <a:gd name="T2" fmla="*/ 1896 w 1896"/>
              <a:gd name="T3" fmla="*/ 1616 h 1616"/>
              <a:gd name="T4" fmla="*/ 0 w 1896"/>
              <a:gd name="T5" fmla="*/ 1616 h 1616"/>
              <a:gd name="T6" fmla="*/ 949 w 1896"/>
              <a:gd name="T7" fmla="*/ 0 h 1616"/>
            </a:gdLst>
            <a:ahLst/>
            <a:cxnLst>
              <a:cxn ang="0">
                <a:pos x="T0" y="T1"/>
              </a:cxn>
              <a:cxn ang="0">
                <a:pos x="T2" y="T3"/>
              </a:cxn>
              <a:cxn ang="0">
                <a:pos x="T4" y="T5"/>
              </a:cxn>
              <a:cxn ang="0">
                <a:pos x="T6" y="T7"/>
              </a:cxn>
            </a:cxnLst>
            <a:rect l="0" t="0" r="r" b="b"/>
            <a:pathLst>
              <a:path w="1896" h="1616">
                <a:moveTo>
                  <a:pt x="949" y="0"/>
                </a:moveTo>
                <a:lnTo>
                  <a:pt x="1896" y="1616"/>
                </a:lnTo>
                <a:lnTo>
                  <a:pt x="0" y="1616"/>
                </a:lnTo>
                <a:lnTo>
                  <a:pt x="949" y="0"/>
                </a:lnTo>
                <a:close/>
              </a:path>
            </a:pathLst>
          </a:custGeom>
          <a:solidFill>
            <a:schemeClr val="accent2"/>
          </a:solidFill>
          <a:ln w="0">
            <a:noFill/>
            <a:prstDash val="solid"/>
            <a:round/>
            <a:headEnd/>
            <a:tailEnd/>
          </a:ln>
        </p:spPr>
        <p:txBody>
          <a:bodyPr vert="horz" wrap="square" lIns="128563" tIns="64281" rIns="128563" bIns="64281" numCol="1" anchor="t" anchorCtr="0" compatLnSpc="1">
            <a:prstTxWarp prst="textNoShape">
              <a:avLst/>
            </a:prstTxWarp>
          </a:bodyPr>
          <a:lstStyle/>
          <a:p>
            <a:endParaRPr lang="zh-CN" altLang="en-US" dirty="0"/>
          </a:p>
        </p:txBody>
      </p:sp>
      <p:sp>
        <p:nvSpPr>
          <p:cNvPr id="10" name="矩形 259"/>
          <p:cNvSpPr>
            <a:spLocks noChangeArrowheads="1"/>
          </p:cNvSpPr>
          <p:nvPr/>
        </p:nvSpPr>
        <p:spPr bwMode="auto">
          <a:xfrm>
            <a:off x="798249" y="2062738"/>
            <a:ext cx="5505158"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7200" b="1" dirty="0">
                <a:solidFill>
                  <a:schemeClr val="accent1"/>
                </a:solidFill>
                <a:latin typeface="Arial" panose="020B0604020202020204" pitchFamily="34" charset="0"/>
                <a:cs typeface="Arial" panose="020B0604020202020204" pitchFamily="34" charset="0"/>
              </a:rPr>
              <a:t>THANK YOU</a:t>
            </a:r>
            <a:endParaRPr lang="en-US" altLang="zh-CN" sz="49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5085913"/>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fill="hold" grpId="0" nodeType="withEffect" p14:presetBounceEnd="4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40000">
                                          <p:cBhvr additive="base">
                                            <p:cTn id="7" dur="1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8" dur="1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40000">
                                          <p:cBhvr additive="base">
                                            <p:cTn id="11" dur="1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12" dur="1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8" accel="40000" fill="hold" grpId="0" nodeType="withEffect" p14:presetBounceEnd="40000">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14:bounceEnd="40000">
                                          <p:cBhvr additive="base">
                                            <p:cTn id="15" dur="175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16" dur="1750" fill="hold"/>
                                            <p:tgtEl>
                                              <p:spTgt spid="21"/>
                                            </p:tgtEl>
                                            <p:attrNameLst>
                                              <p:attrName>ppt_y</p:attrName>
                                            </p:attrNameLst>
                                          </p:cBhvr>
                                          <p:tavLst>
                                            <p:tav tm="0">
                                              <p:val>
                                                <p:strVal val="#ppt_y"/>
                                              </p:val>
                                            </p:tav>
                                            <p:tav tm="100000">
                                              <p:val>
                                                <p:strVal val="#ppt_y"/>
                                              </p:val>
                                            </p:tav>
                                          </p:tavLst>
                                        </p:anim>
                                      </p:childTnLst>
                                    </p:cTn>
                                  </p:par>
                                  <p:par>
                                    <p:cTn id="17" presetID="41" presetClass="entr" presetSubtype="0" fill="hold" grpId="0" nodeType="with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par>
                              <p:cTn id="24" fill="hold">
                                <p:stCondLst>
                                  <p:cond delay="17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10"/>
                                            </p:tgtEl>
                                          </p:cBhvr>
                                        </p:animEffect>
                                        <p:animScale>
                                          <p:cBhvr>
                                            <p:cTn id="2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17" grpId="0" animBg="1"/>
          <p:bldP spid="10" grpId="0"/>
          <p:bldP spid="1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750" fill="hold"/>
                                            <p:tgtEl>
                                              <p:spTgt spid="15"/>
                                            </p:tgtEl>
                                            <p:attrNameLst>
                                              <p:attrName>ppt_x</p:attrName>
                                            </p:attrNameLst>
                                          </p:cBhvr>
                                          <p:tavLst>
                                            <p:tav tm="0">
                                              <p:val>
                                                <p:strVal val="1+#ppt_w/2"/>
                                              </p:val>
                                            </p:tav>
                                            <p:tav tm="100000">
                                              <p:val>
                                                <p:strVal val="#ppt_x"/>
                                              </p:val>
                                            </p:tav>
                                          </p:tavLst>
                                        </p:anim>
                                        <p:anim calcmode="lin" valueType="num">
                                          <p:cBhvr additive="base">
                                            <p:cTn id="8" dur="1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750" fill="hold"/>
                                            <p:tgtEl>
                                              <p:spTgt spid="17"/>
                                            </p:tgtEl>
                                            <p:attrNameLst>
                                              <p:attrName>ppt_x</p:attrName>
                                            </p:attrNameLst>
                                          </p:cBhvr>
                                          <p:tavLst>
                                            <p:tav tm="0">
                                              <p:val>
                                                <p:strVal val="#ppt_x"/>
                                              </p:val>
                                            </p:tav>
                                            <p:tav tm="100000">
                                              <p:val>
                                                <p:strVal val="#ppt_x"/>
                                              </p:val>
                                            </p:tav>
                                          </p:tavLst>
                                        </p:anim>
                                        <p:anim calcmode="lin" valueType="num">
                                          <p:cBhvr additive="base">
                                            <p:cTn id="12" dur="1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8" accel="4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750" fill="hold"/>
                                            <p:tgtEl>
                                              <p:spTgt spid="21"/>
                                            </p:tgtEl>
                                            <p:attrNameLst>
                                              <p:attrName>ppt_x</p:attrName>
                                            </p:attrNameLst>
                                          </p:cBhvr>
                                          <p:tavLst>
                                            <p:tav tm="0">
                                              <p:val>
                                                <p:strVal val="0-#ppt_w/2"/>
                                              </p:val>
                                            </p:tav>
                                            <p:tav tm="100000">
                                              <p:val>
                                                <p:strVal val="#ppt_x"/>
                                              </p:val>
                                            </p:tav>
                                          </p:tavLst>
                                        </p:anim>
                                        <p:anim calcmode="lin" valueType="num">
                                          <p:cBhvr additive="base">
                                            <p:cTn id="16" dur="1750" fill="hold"/>
                                            <p:tgtEl>
                                              <p:spTgt spid="21"/>
                                            </p:tgtEl>
                                            <p:attrNameLst>
                                              <p:attrName>ppt_y</p:attrName>
                                            </p:attrNameLst>
                                          </p:cBhvr>
                                          <p:tavLst>
                                            <p:tav tm="0">
                                              <p:val>
                                                <p:strVal val="#ppt_y"/>
                                              </p:val>
                                            </p:tav>
                                            <p:tav tm="100000">
                                              <p:val>
                                                <p:strVal val="#ppt_y"/>
                                              </p:val>
                                            </p:tav>
                                          </p:tavLst>
                                        </p:anim>
                                      </p:childTnLst>
                                    </p:cTn>
                                  </p:par>
                                  <p:par>
                                    <p:cTn id="17" presetID="41" presetClass="entr" presetSubtype="0" fill="hold" grpId="0" nodeType="with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par>
                              <p:cTn id="24" fill="hold">
                                <p:stCondLst>
                                  <p:cond delay="17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10"/>
                                            </p:tgtEl>
                                          </p:cBhvr>
                                        </p:animEffect>
                                        <p:animScale>
                                          <p:cBhvr>
                                            <p:cTn id="2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17" grpId="0" animBg="1"/>
          <p:bldP spid="10" grpId="0"/>
          <p:bldP spid="10" grpId="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p:cNvGrpSpPr/>
          <p:nvPr/>
        </p:nvGrpSpPr>
        <p:grpSpPr>
          <a:xfrm>
            <a:off x="7040872" y="3507337"/>
            <a:ext cx="626459" cy="626459"/>
            <a:chOff x="6006611" y="4240036"/>
            <a:chExt cx="684000" cy="684000"/>
          </a:xfrm>
        </p:grpSpPr>
        <p:sp>
          <p:nvSpPr>
            <p:cNvPr id="119"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Oval 126"/>
            <p:cNvSpPr/>
            <p:nvPr/>
          </p:nvSpPr>
          <p:spPr>
            <a:xfrm>
              <a:off x="6006611" y="4240036"/>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2" name="Group 131"/>
          <p:cNvGrpSpPr/>
          <p:nvPr/>
        </p:nvGrpSpPr>
        <p:grpSpPr>
          <a:xfrm>
            <a:off x="9416276" y="3507337"/>
            <a:ext cx="626459" cy="626459"/>
            <a:chOff x="8794034" y="4283578"/>
            <a:chExt cx="684000" cy="684000"/>
          </a:xfrm>
        </p:grpSpPr>
        <p:sp>
          <p:nvSpPr>
            <p:cNvPr id="118"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Oval 127"/>
            <p:cNvSpPr/>
            <p:nvPr/>
          </p:nvSpPr>
          <p:spPr>
            <a:xfrm>
              <a:off x="8794034" y="4283578"/>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119807" y="232625"/>
            <a:ext cx="1233975" cy="1003786"/>
            <a:chOff x="959315" y="2659356"/>
            <a:chExt cx="1233975" cy="1003786"/>
          </a:xfrm>
        </p:grpSpPr>
        <p:grpSp>
          <p:nvGrpSpPr>
            <p:cNvPr id="130" name="Group 129"/>
            <p:cNvGrpSpPr/>
            <p:nvPr/>
          </p:nvGrpSpPr>
          <p:grpSpPr>
            <a:xfrm>
              <a:off x="959315" y="3036683"/>
              <a:ext cx="626459" cy="626459"/>
              <a:chOff x="3401741" y="4254550"/>
              <a:chExt cx="684000" cy="684000"/>
            </a:xfrm>
          </p:grpSpPr>
          <p:sp>
            <p:nvSpPr>
              <p:cNvPr id="120"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TextBox 16"/>
            <p:cNvSpPr txBox="1"/>
            <p:nvPr/>
          </p:nvSpPr>
          <p:spPr>
            <a:xfrm>
              <a:off x="2193225" y="2659356"/>
              <a:ext cx="65" cy="830997"/>
            </a:xfrm>
            <a:prstGeom prst="rect">
              <a:avLst/>
            </a:prstGeom>
            <a:noFill/>
          </p:spPr>
          <p:txBody>
            <a:bodyPr wrap="none" lIns="0" tIns="0" rIns="0" bIns="0" rtlCol="0">
              <a:spAutoFit/>
            </a:bodyPr>
            <a:lstStyle/>
            <a:p>
              <a:pPr>
                <a:lnSpc>
                  <a:spcPct val="150000"/>
                </a:lnSpc>
              </a:pP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p:cNvGrpSpPr/>
          <p:nvPr/>
        </p:nvGrpSpPr>
        <p:grpSpPr>
          <a:xfrm>
            <a:off x="1467071" y="1256135"/>
            <a:ext cx="10804913" cy="952379"/>
            <a:chOff x="329645" y="1749150"/>
            <a:chExt cx="10804913" cy="952379"/>
          </a:xfrm>
        </p:grpSpPr>
        <p:cxnSp>
          <p:nvCxnSpPr>
            <p:cNvPr id="16" name="直接连接符 15"/>
            <p:cNvCxnSpPr/>
            <p:nvPr/>
          </p:nvCxnSpPr>
          <p:spPr>
            <a:xfrm flipV="1">
              <a:off x="1538802" y="2623347"/>
              <a:ext cx="9404371" cy="299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563464" y="1871396"/>
              <a:ext cx="9571094" cy="707886"/>
            </a:xfrm>
            <a:prstGeom prst="rect">
              <a:avLst/>
            </a:prstGeom>
            <a:noFill/>
          </p:spPr>
          <p:txBody>
            <a:bodyPr wrap="square">
              <a:spAutoFit/>
            </a:bodyPr>
            <a:lstStyle/>
            <a:p>
              <a:r>
                <a:rPr lang="zh-CN" altLang="en-US" sz="4000" b="1" dirty="0">
                  <a:latin typeface="微软雅黑" pitchFamily="34" charset="-122"/>
                  <a:ea typeface="微软雅黑" pitchFamily="34" charset="-122"/>
                </a:rPr>
                <a:t>如何理解“百年未有之大变局”？</a:t>
              </a:r>
            </a:p>
          </p:txBody>
        </p:sp>
        <p:sp>
          <p:nvSpPr>
            <p:cNvPr id="22" name="椭圆 21"/>
            <p:cNvSpPr/>
            <p:nvPr/>
          </p:nvSpPr>
          <p:spPr>
            <a:xfrm>
              <a:off x="329645" y="1749150"/>
              <a:ext cx="966047" cy="952379"/>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8583" tIns="64291" rIns="128583" bIns="64291" rtlCol="0" anchor="ctr"/>
            <a:lstStyle/>
            <a:p>
              <a:pPr lvl="0" algn="ctr"/>
              <a:r>
                <a:rPr lang="zh-CN" altLang="en-US" sz="4400" b="1" dirty="0">
                  <a:solidFill>
                    <a:schemeClr val="tx1"/>
                  </a:solidFill>
                  <a:latin typeface="微软雅黑" pitchFamily="34" charset="-122"/>
                  <a:ea typeface="微软雅黑" pitchFamily="34" charset="-122"/>
                </a:rPr>
                <a:t>一</a:t>
              </a:r>
            </a:p>
          </p:txBody>
        </p:sp>
      </p:grpSp>
      <p:pic>
        <p:nvPicPr>
          <p:cNvPr id="4098" name="Picture 2" descr="https://timgsa.baidu.com/timg?image&amp;quality=80&amp;size=b9999_10000&amp;sec=1591187424641&amp;di=816ed6d8739139af6767001ffbd5c0bb&amp;imgtype=0&amp;src=http%3A%2F%2Fimages.haiwainet.cn%2F20190524%2F15586878432036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255" y="2968253"/>
            <a:ext cx="650557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1520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2832" y="2320181"/>
            <a:ext cx="10585176" cy="4198390"/>
          </a:xfrm>
          <a:prstGeom prst="rect">
            <a:avLst/>
          </a:prstGeom>
        </p:spPr>
        <p:txBody>
          <a:bodyPr wrap="square" lIns="91427" tIns="45714" rIns="91427" bIns="45714">
            <a:spAutoFit/>
          </a:bodyPr>
          <a:lstStyle/>
          <a:p>
            <a:r>
              <a:rPr lang="zh-CN" altLang="en-US" sz="2400" dirty="0">
                <a:latin typeface="微软雅黑" pitchFamily="34" charset="-122"/>
                <a:ea typeface="微软雅黑" pitchFamily="34" charset="-122"/>
              </a:rPr>
              <a:t>到</a:t>
            </a:r>
            <a:r>
              <a:rPr lang="en-US" altLang="zh-CN" sz="2400" dirty="0">
                <a:latin typeface="微软雅黑" pitchFamily="34" charset="-122"/>
                <a:ea typeface="微软雅黑" pitchFamily="34" charset="-122"/>
              </a:rPr>
              <a:t>19</a:t>
            </a:r>
            <a:r>
              <a:rPr lang="zh-CN" altLang="en-US" sz="2400" dirty="0">
                <a:latin typeface="微软雅黑" pitchFamily="34" charset="-122"/>
                <a:ea typeface="微软雅黑" pitchFamily="34" charset="-122"/>
              </a:rPr>
              <a:t>世纪末</a:t>
            </a:r>
            <a:r>
              <a:rPr lang="en-US" altLang="zh-CN" sz="2400" dirty="0">
                <a:latin typeface="微软雅黑" pitchFamily="34" charset="-122"/>
                <a:ea typeface="微软雅黑" pitchFamily="34" charset="-122"/>
              </a:rPr>
              <a:t>20</a:t>
            </a:r>
            <a:r>
              <a:rPr lang="zh-CN" altLang="en-US" sz="2400" dirty="0">
                <a:latin typeface="微软雅黑" pitchFamily="34" charset="-122"/>
                <a:ea typeface="微软雅黑" pitchFamily="34" charset="-122"/>
              </a:rPr>
              <a:t>世纪初，走上帝国主义道路的欧美资本主义国家把世界瓜分完毕，亚非拉广大地区变成了它们的殖民地或半殖民地，这就形成了人类历史上由少数资本主义国家控制世界上绝大多数国家和地区的状态。</a:t>
            </a:r>
            <a:endParaRPr lang="en-US" altLang="zh-CN" sz="2400" dirty="0">
              <a:latin typeface="微软雅黑" pitchFamily="34" charset="-122"/>
              <a:ea typeface="微软雅黑" pitchFamily="34" charset="-122"/>
            </a:endParaRPr>
          </a:p>
          <a:p>
            <a:r>
              <a:rPr lang="zh-CN" altLang="en-US" sz="2400" dirty="0">
                <a:latin typeface="微软雅黑" pitchFamily="34" charset="-122"/>
                <a:ea typeface="微软雅黑" pitchFamily="34" charset="-122"/>
              </a:rPr>
              <a:t>一战结束后，战胜国建立了以欧美资本主义大国为主导的国际体系、国际格局与国际秩序，其代表就是</a:t>
            </a:r>
            <a:r>
              <a:rPr lang="zh-CN" altLang="en-US" sz="2400" dirty="0">
                <a:solidFill>
                  <a:srgbClr val="FF0000"/>
                </a:solidFill>
                <a:latin typeface="微软雅黑" pitchFamily="34" charset="-122"/>
                <a:ea typeface="微软雅黑" pitchFamily="34" charset="-122"/>
              </a:rPr>
              <a:t>凡尔赛</a:t>
            </a:r>
            <a:r>
              <a:rPr lang="en-US" altLang="zh-CN" sz="2400" dirty="0">
                <a:solidFill>
                  <a:srgbClr val="FF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华盛顿体系</a:t>
            </a:r>
            <a:r>
              <a:rPr lang="zh-CN" altLang="en-US" sz="2400" dirty="0">
                <a:latin typeface="微软雅黑" pitchFamily="34" charset="-122"/>
                <a:ea typeface="微软雅黑" pitchFamily="34" charset="-122"/>
              </a:rPr>
              <a:t>，以英法为代表的</a:t>
            </a:r>
            <a:r>
              <a:rPr lang="zh-CN" altLang="en-US" sz="2400" dirty="0">
                <a:solidFill>
                  <a:srgbClr val="FF0000"/>
                </a:solidFill>
                <a:latin typeface="微软雅黑" pitchFamily="34" charset="-122"/>
                <a:ea typeface="微软雅黑" pitchFamily="34" charset="-122"/>
              </a:rPr>
              <a:t>欧洲</a:t>
            </a:r>
            <a:r>
              <a:rPr lang="zh-CN" altLang="en-US" sz="2400" dirty="0">
                <a:latin typeface="微软雅黑" pitchFamily="34" charset="-122"/>
                <a:ea typeface="微软雅黑" pitchFamily="34" charset="-122"/>
              </a:rPr>
              <a:t>和以</a:t>
            </a:r>
            <a:r>
              <a:rPr lang="zh-CN" altLang="en-US" sz="2400" dirty="0">
                <a:solidFill>
                  <a:srgbClr val="FF0000"/>
                </a:solidFill>
                <a:latin typeface="微软雅黑" pitchFamily="34" charset="-122"/>
                <a:ea typeface="微软雅黑" pitchFamily="34" charset="-122"/>
              </a:rPr>
              <a:t>美国</a:t>
            </a:r>
            <a:r>
              <a:rPr lang="zh-CN" altLang="en-US" sz="2400" dirty="0">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日本</a:t>
            </a:r>
            <a:r>
              <a:rPr lang="zh-CN" altLang="en-US" sz="2400" dirty="0">
                <a:latin typeface="微软雅黑" pitchFamily="34" charset="-122"/>
                <a:ea typeface="微软雅黑" pitchFamily="34" charset="-122"/>
              </a:rPr>
              <a:t>为主要力量的</a:t>
            </a:r>
            <a:r>
              <a:rPr lang="zh-CN" altLang="en-US" sz="2400" dirty="0">
                <a:solidFill>
                  <a:srgbClr val="FF0000"/>
                </a:solidFill>
                <a:latin typeface="微软雅黑" pitchFamily="34" charset="-122"/>
                <a:ea typeface="微软雅黑" pitchFamily="34" charset="-122"/>
              </a:rPr>
              <a:t>多极格局</a:t>
            </a:r>
            <a:r>
              <a:rPr lang="zh-CN" altLang="en-US" sz="2400" dirty="0">
                <a:latin typeface="微软雅黑" pitchFamily="34" charset="-122"/>
                <a:ea typeface="微软雅黑" pitchFamily="34" charset="-122"/>
              </a:rPr>
              <a:t>，以及以国际联盟为代表的国际秩序。</a:t>
            </a:r>
            <a:endParaRPr lang="en-US" altLang="zh-CN" sz="2400" dirty="0">
              <a:latin typeface="微软雅黑" pitchFamily="34" charset="-122"/>
              <a:ea typeface="微软雅黑" pitchFamily="34" charset="-122"/>
            </a:endParaRPr>
          </a:p>
          <a:p>
            <a:endParaRPr lang="en-US" altLang="zh-CN" sz="2400" dirty="0">
              <a:latin typeface="微软雅黑" pitchFamily="34" charset="-122"/>
              <a:ea typeface="微软雅黑" pitchFamily="34" charset="-122"/>
            </a:endParaRPr>
          </a:p>
          <a:p>
            <a:r>
              <a:rPr lang="zh-CN" altLang="en-US" sz="2400" dirty="0">
                <a:latin typeface="微软雅黑" pitchFamily="34" charset="-122"/>
                <a:ea typeface="微软雅黑" pitchFamily="34" charset="-122"/>
              </a:rPr>
              <a:t>后来，德国、意大利和日本不断挑战凡尔赛</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华盛顿体系，各个大国的实力对比不断消长，欧洲的世界中心地位摇摇欲坠。二战导致欧洲衰落，形成了建立在</a:t>
            </a:r>
            <a:r>
              <a:rPr lang="zh-CN" altLang="en-US" sz="2400" dirty="0">
                <a:solidFill>
                  <a:srgbClr val="FF0000"/>
                </a:solidFill>
                <a:latin typeface="微软雅黑" pitchFamily="34" charset="-122"/>
                <a:ea typeface="微软雅黑" pitchFamily="34" charset="-122"/>
              </a:rPr>
              <a:t>雅尔塔体系</a:t>
            </a:r>
            <a:r>
              <a:rPr lang="zh-CN" altLang="en-US" sz="2400" dirty="0">
                <a:latin typeface="微软雅黑" pitchFamily="34" charset="-122"/>
                <a:ea typeface="微软雅黑" pitchFamily="34" charset="-122"/>
              </a:rPr>
              <a:t>之上的以美、苏为首的</a:t>
            </a:r>
            <a:r>
              <a:rPr lang="zh-CN" altLang="en-US" sz="2400" dirty="0">
                <a:solidFill>
                  <a:srgbClr val="FF0000"/>
                </a:solidFill>
                <a:latin typeface="微软雅黑" pitchFamily="34" charset="-122"/>
                <a:ea typeface="微软雅黑" pitchFamily="34" charset="-122"/>
              </a:rPr>
              <a:t>两极格局</a:t>
            </a:r>
            <a:r>
              <a:rPr lang="zh-CN" altLang="en-US" sz="2400" dirty="0">
                <a:latin typeface="微软雅黑" pitchFamily="34" charset="-122"/>
                <a:ea typeface="微软雅黑" pitchFamily="34" charset="-122"/>
              </a:rPr>
              <a:t>，同时带来了新的以联合国和布雷顿森林体系为代表的战后国际政治经济秩序。</a:t>
            </a:r>
          </a:p>
        </p:txBody>
      </p:sp>
      <p:sp>
        <p:nvSpPr>
          <p:cNvPr id="3" name="矩形 2"/>
          <p:cNvSpPr/>
          <p:nvPr/>
        </p:nvSpPr>
        <p:spPr>
          <a:xfrm>
            <a:off x="1388814" y="231949"/>
            <a:ext cx="10729193" cy="1406914"/>
          </a:xfrm>
          <a:prstGeom prst="rect">
            <a:avLst/>
          </a:prstGeom>
          <a:solidFill>
            <a:schemeClr val="accent2"/>
          </a:solidFill>
        </p:spPr>
        <p:txBody>
          <a:bodyPr wrap="square" lIns="91427" tIns="45714" rIns="91427" bIns="45714">
            <a:spAutoFit/>
          </a:bodyPr>
          <a:lstStyle/>
          <a:p>
            <a:pPr>
              <a:lnSpc>
                <a:spcPct val="150000"/>
              </a:lnSpc>
            </a:pPr>
            <a:r>
              <a:rPr lang="zh-CN" altLang="en-US" sz="2800" b="1" dirty="0">
                <a:solidFill>
                  <a:schemeClr val="bg1"/>
                </a:solidFill>
                <a:latin typeface="微软雅黑" pitchFamily="34" charset="-122"/>
                <a:ea typeface="微软雅黑" pitchFamily="34" charset="-122"/>
              </a:rPr>
              <a:t>所谓大变局，指的是国际体系、国际格局以及由此引起的国际秩序发生重大变化。这些重大变化经历了一个从不断量变到质变的过程。</a:t>
            </a:r>
          </a:p>
        </p:txBody>
      </p:sp>
    </p:spTree>
    <p:extLst>
      <p:ext uri="{BB962C8B-B14F-4D97-AF65-F5344CB8AC3E}">
        <p14:creationId xmlns:p14="http://schemas.microsoft.com/office/powerpoint/2010/main" val="25517712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71071" y="1763751"/>
            <a:ext cx="10316610" cy="4527582"/>
          </a:xfrm>
          <a:prstGeom prst="rect">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defRPr/>
            </a:pPr>
            <a:endParaRPr lang="zh-CN" altLang="en-US">
              <a:solidFill>
                <a:schemeClr val="lt1"/>
              </a:solidFill>
            </a:endParaRPr>
          </a:p>
        </p:txBody>
      </p:sp>
      <p:sp>
        <p:nvSpPr>
          <p:cNvPr id="28" name="文本占位符 2"/>
          <p:cNvSpPr>
            <a:spLocks noGrp="1"/>
          </p:cNvSpPr>
          <p:nvPr>
            <p:ph type="body" sz="quarter" idx="4294967295"/>
          </p:nvPr>
        </p:nvSpPr>
        <p:spPr>
          <a:xfrm>
            <a:off x="1455208" y="2107686"/>
            <a:ext cx="10132471" cy="3421058"/>
          </a:xfrm>
          <a:prstGeom prst="rect">
            <a:avLst/>
          </a:prstGeom>
        </p:spPr>
        <p:txBody>
          <a:bodyPr>
            <a:normAutofit/>
          </a:bodyPr>
          <a:lstStyle/>
          <a:p>
            <a:pPr>
              <a:lnSpc>
                <a:spcPct val="150000"/>
              </a:lnSpc>
              <a:buFont typeface="Wingdings" pitchFamily="2" charset="2"/>
              <a:buChar char="§"/>
            </a:pPr>
            <a:r>
              <a:rPr kumimoji="1" lang="zh-CN" altLang="en-US" sz="3400" b="1" dirty="0">
                <a:latin typeface="微软雅黑" pitchFamily="34" charset="-122"/>
                <a:ea typeface="微软雅黑" pitchFamily="34" charset="-122"/>
              </a:rPr>
              <a:t>从国际格局的转变来看，权力转移可以有多种形式。一种是从单极格局向多极或两极转移</a:t>
            </a:r>
            <a:endParaRPr kumimoji="1" lang="en-US" altLang="zh-CN" sz="3400" b="1" dirty="0">
              <a:latin typeface="微软雅黑" pitchFamily="34" charset="-122"/>
              <a:ea typeface="微软雅黑" pitchFamily="34" charset="-122"/>
            </a:endParaRPr>
          </a:p>
          <a:p>
            <a:pPr>
              <a:lnSpc>
                <a:spcPct val="150000"/>
              </a:lnSpc>
              <a:buFont typeface="Wingdings" pitchFamily="2" charset="2"/>
              <a:buChar char="§"/>
            </a:pPr>
            <a:r>
              <a:rPr kumimoji="1" lang="zh-CN" altLang="en-US" sz="3400" b="1" dirty="0">
                <a:latin typeface="微软雅黑" pitchFamily="34" charset="-122"/>
                <a:ea typeface="微软雅黑" pitchFamily="34" charset="-122"/>
              </a:rPr>
              <a:t>一种是从多极格局向单极或两极转移</a:t>
            </a:r>
            <a:endParaRPr kumimoji="1" lang="en-US" altLang="zh-CN" sz="3400" b="1" dirty="0">
              <a:latin typeface="微软雅黑" pitchFamily="34" charset="-122"/>
              <a:ea typeface="微软雅黑" pitchFamily="34" charset="-122"/>
            </a:endParaRPr>
          </a:p>
          <a:p>
            <a:pPr>
              <a:lnSpc>
                <a:spcPct val="150000"/>
              </a:lnSpc>
              <a:buFont typeface="Wingdings" pitchFamily="2" charset="2"/>
              <a:buChar char="§"/>
            </a:pPr>
            <a:r>
              <a:rPr kumimoji="1" lang="zh-CN" altLang="en-US" sz="3400" b="1" dirty="0">
                <a:latin typeface="微软雅黑" pitchFamily="34" charset="-122"/>
                <a:ea typeface="微软雅黑" pitchFamily="34" charset="-122"/>
              </a:rPr>
              <a:t>还有是从两极格局向单极或多极转移</a:t>
            </a:r>
          </a:p>
        </p:txBody>
      </p:sp>
      <p:sp>
        <p:nvSpPr>
          <p:cNvPr id="4" name="文本框 3"/>
          <p:cNvSpPr txBox="1"/>
          <p:nvPr/>
        </p:nvSpPr>
        <p:spPr>
          <a:xfrm>
            <a:off x="711877" y="390761"/>
            <a:ext cx="10060869" cy="876394"/>
          </a:xfrm>
          <a:prstGeom prst="rect">
            <a:avLst/>
          </a:prstGeom>
          <a:noFill/>
        </p:spPr>
        <p:txBody>
          <a:bodyPr wrap="square" lIns="96420" tIns="48210" rIns="96420" bIns="48210" rtlCol="0">
            <a:spAutoFit/>
          </a:bodyPr>
          <a:lstStyle/>
          <a:p>
            <a:pPr>
              <a:lnSpc>
                <a:spcPct val="150000"/>
              </a:lnSpc>
            </a:pPr>
            <a:r>
              <a:rPr lang="zh-CN" altLang="en-US" sz="3400" b="1" dirty="0">
                <a:latin typeface="黑体" panose="02010609060101010101" pitchFamily="49" charset="-122"/>
                <a:ea typeface="黑体" panose="02010609060101010101" pitchFamily="49" charset="-122"/>
              </a:rPr>
              <a:t>国际权力转移的全新课题</a:t>
            </a:r>
            <a:r>
              <a:rPr lang="en-US" altLang="zh-CN" sz="3400" b="1" dirty="0">
                <a:latin typeface="黑体" panose="02010609060101010101" pitchFamily="49" charset="-122"/>
                <a:ea typeface="黑体" panose="02010609060101010101" pitchFamily="49" charset="-122"/>
              </a:rPr>
              <a:t>——</a:t>
            </a:r>
            <a:r>
              <a:rPr lang="zh-CN" altLang="en-US" sz="3400" b="1" dirty="0">
                <a:latin typeface="黑体" panose="02010609060101010101" pitchFamily="49" charset="-122"/>
                <a:ea typeface="黑体" panose="02010609060101010101" pitchFamily="49" charset="-122"/>
              </a:rPr>
              <a:t>零和博弈？</a:t>
            </a:r>
          </a:p>
        </p:txBody>
      </p:sp>
      <p:grpSp>
        <p:nvGrpSpPr>
          <p:cNvPr id="5" name="组合 4"/>
          <p:cNvGrpSpPr/>
          <p:nvPr/>
        </p:nvGrpSpPr>
        <p:grpSpPr>
          <a:xfrm>
            <a:off x="124061" y="391948"/>
            <a:ext cx="611974" cy="611940"/>
            <a:chOff x="6905940" y="4641161"/>
            <a:chExt cx="580242" cy="580242"/>
          </a:xfrm>
        </p:grpSpPr>
        <p:sp>
          <p:nvSpPr>
            <p:cNvPr id="6" name="矩形: 圆角 67"/>
            <p:cNvSpPr/>
            <p:nvPr/>
          </p:nvSpPr>
          <p:spPr>
            <a:xfrm rot="2700000">
              <a:off x="6905940" y="4641161"/>
              <a:ext cx="580242" cy="580242"/>
            </a:xfrm>
            <a:prstGeom prst="roundRect">
              <a:avLst>
                <a:gd name="adj" fmla="val 184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 name="Freeform 25"/>
            <p:cNvSpPr>
              <a:spLocks noEditPoints="1"/>
            </p:cNvSpPr>
            <p:nvPr/>
          </p:nvSpPr>
          <p:spPr bwMode="auto">
            <a:xfrm>
              <a:off x="7071998" y="4843524"/>
              <a:ext cx="214788" cy="200916"/>
            </a:xfrm>
            <a:custGeom>
              <a:avLst/>
              <a:gdLst>
                <a:gd name="T0" fmla="*/ 40 w 128"/>
                <a:gd name="T1" fmla="*/ 32 h 120"/>
                <a:gd name="T2" fmla="*/ 30 w 128"/>
                <a:gd name="T3" fmla="*/ 0 h 120"/>
                <a:gd name="T4" fmla="*/ 4 w 128"/>
                <a:gd name="T5" fmla="*/ 0 h 120"/>
                <a:gd name="T6" fmla="*/ 0 w 128"/>
                <a:gd name="T7" fmla="*/ 4 h 120"/>
                <a:gd name="T8" fmla="*/ 4 w 128"/>
                <a:gd name="T9" fmla="*/ 8 h 120"/>
                <a:gd name="T10" fmla="*/ 24 w 128"/>
                <a:gd name="T11" fmla="*/ 8 h 120"/>
                <a:gd name="T12" fmla="*/ 32 w 128"/>
                <a:gd name="T13" fmla="*/ 32 h 120"/>
                <a:gd name="T14" fmla="*/ 32 w 128"/>
                <a:gd name="T15" fmla="*/ 32 h 120"/>
                <a:gd name="T16" fmla="*/ 40 w 128"/>
                <a:gd name="T17" fmla="*/ 80 h 120"/>
                <a:gd name="T18" fmla="*/ 56 w 128"/>
                <a:gd name="T19" fmla="*/ 96 h 120"/>
                <a:gd name="T20" fmla="*/ 100 w 128"/>
                <a:gd name="T21" fmla="*/ 96 h 120"/>
                <a:gd name="T22" fmla="*/ 116 w 128"/>
                <a:gd name="T23" fmla="*/ 80 h 120"/>
                <a:gd name="T24" fmla="*/ 128 w 128"/>
                <a:gd name="T25" fmla="*/ 32 h 120"/>
                <a:gd name="T26" fmla="*/ 40 w 128"/>
                <a:gd name="T27" fmla="*/ 32 h 120"/>
                <a:gd name="T28" fmla="*/ 108 w 128"/>
                <a:gd name="T29" fmla="*/ 80 h 120"/>
                <a:gd name="T30" fmla="*/ 100 w 128"/>
                <a:gd name="T31" fmla="*/ 88 h 120"/>
                <a:gd name="T32" fmla="*/ 56 w 128"/>
                <a:gd name="T33" fmla="*/ 88 h 120"/>
                <a:gd name="T34" fmla="*/ 48 w 128"/>
                <a:gd name="T35" fmla="*/ 80 h 120"/>
                <a:gd name="T36" fmla="*/ 41 w 128"/>
                <a:gd name="T37" fmla="*/ 40 h 120"/>
                <a:gd name="T38" fmla="*/ 118 w 128"/>
                <a:gd name="T39" fmla="*/ 40 h 120"/>
                <a:gd name="T40" fmla="*/ 108 w 128"/>
                <a:gd name="T41" fmla="*/ 80 h 120"/>
                <a:gd name="T42" fmla="*/ 56 w 128"/>
                <a:gd name="T43" fmla="*/ 104 h 120"/>
                <a:gd name="T44" fmla="*/ 48 w 128"/>
                <a:gd name="T45" fmla="*/ 112 h 120"/>
                <a:gd name="T46" fmla="*/ 56 w 128"/>
                <a:gd name="T47" fmla="*/ 120 h 120"/>
                <a:gd name="T48" fmla="*/ 64 w 128"/>
                <a:gd name="T49" fmla="*/ 112 h 120"/>
                <a:gd name="T50" fmla="*/ 56 w 128"/>
                <a:gd name="T51" fmla="*/ 104 h 120"/>
                <a:gd name="T52" fmla="*/ 96 w 128"/>
                <a:gd name="T53" fmla="*/ 104 h 120"/>
                <a:gd name="T54" fmla="*/ 88 w 128"/>
                <a:gd name="T55" fmla="*/ 112 h 120"/>
                <a:gd name="T56" fmla="*/ 96 w 128"/>
                <a:gd name="T57" fmla="*/ 120 h 120"/>
                <a:gd name="T58" fmla="*/ 104 w 128"/>
                <a:gd name="T59" fmla="*/ 112 h 120"/>
                <a:gd name="T60" fmla="*/ 96 w 128"/>
                <a:gd name="T61"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40" y="32"/>
                  </a:moveTo>
                  <a:cubicBezTo>
                    <a:pt x="30" y="0"/>
                    <a:pt x="30" y="0"/>
                    <a:pt x="30" y="0"/>
                  </a:cubicBezTo>
                  <a:cubicBezTo>
                    <a:pt x="4" y="0"/>
                    <a:pt x="4" y="0"/>
                    <a:pt x="4" y="0"/>
                  </a:cubicBezTo>
                  <a:cubicBezTo>
                    <a:pt x="2" y="0"/>
                    <a:pt x="0" y="2"/>
                    <a:pt x="0" y="4"/>
                  </a:cubicBezTo>
                  <a:cubicBezTo>
                    <a:pt x="0" y="6"/>
                    <a:pt x="2" y="8"/>
                    <a:pt x="4" y="8"/>
                  </a:cubicBezTo>
                  <a:cubicBezTo>
                    <a:pt x="24" y="8"/>
                    <a:pt x="24" y="8"/>
                    <a:pt x="24" y="8"/>
                  </a:cubicBezTo>
                  <a:cubicBezTo>
                    <a:pt x="32" y="32"/>
                    <a:pt x="32" y="32"/>
                    <a:pt x="32" y="32"/>
                  </a:cubicBezTo>
                  <a:cubicBezTo>
                    <a:pt x="32" y="32"/>
                    <a:pt x="32" y="32"/>
                    <a:pt x="32" y="32"/>
                  </a:cubicBezTo>
                  <a:cubicBezTo>
                    <a:pt x="40" y="80"/>
                    <a:pt x="40" y="80"/>
                    <a:pt x="40" y="80"/>
                  </a:cubicBezTo>
                  <a:cubicBezTo>
                    <a:pt x="40" y="89"/>
                    <a:pt x="47" y="96"/>
                    <a:pt x="56" y="96"/>
                  </a:cubicBezTo>
                  <a:cubicBezTo>
                    <a:pt x="100" y="96"/>
                    <a:pt x="100" y="96"/>
                    <a:pt x="100" y="96"/>
                  </a:cubicBezTo>
                  <a:cubicBezTo>
                    <a:pt x="109" y="96"/>
                    <a:pt x="116" y="89"/>
                    <a:pt x="116" y="80"/>
                  </a:cubicBezTo>
                  <a:cubicBezTo>
                    <a:pt x="128" y="32"/>
                    <a:pt x="128" y="32"/>
                    <a:pt x="128" y="32"/>
                  </a:cubicBezTo>
                  <a:lnTo>
                    <a:pt x="40" y="32"/>
                  </a:lnTo>
                  <a:close/>
                  <a:moveTo>
                    <a:pt x="108" y="80"/>
                  </a:moveTo>
                  <a:cubicBezTo>
                    <a:pt x="108" y="84"/>
                    <a:pt x="104" y="88"/>
                    <a:pt x="100" y="88"/>
                  </a:cubicBezTo>
                  <a:cubicBezTo>
                    <a:pt x="56" y="88"/>
                    <a:pt x="56" y="88"/>
                    <a:pt x="56" y="88"/>
                  </a:cubicBezTo>
                  <a:cubicBezTo>
                    <a:pt x="52" y="88"/>
                    <a:pt x="48" y="84"/>
                    <a:pt x="48" y="80"/>
                  </a:cubicBezTo>
                  <a:cubicBezTo>
                    <a:pt x="41" y="40"/>
                    <a:pt x="41" y="40"/>
                    <a:pt x="41" y="40"/>
                  </a:cubicBezTo>
                  <a:cubicBezTo>
                    <a:pt x="118" y="40"/>
                    <a:pt x="118" y="40"/>
                    <a:pt x="118" y="40"/>
                  </a:cubicBezTo>
                  <a:lnTo>
                    <a:pt x="108" y="80"/>
                  </a:lnTo>
                  <a:close/>
                  <a:moveTo>
                    <a:pt x="56" y="104"/>
                  </a:moveTo>
                  <a:cubicBezTo>
                    <a:pt x="52" y="104"/>
                    <a:pt x="48" y="108"/>
                    <a:pt x="48" y="112"/>
                  </a:cubicBezTo>
                  <a:cubicBezTo>
                    <a:pt x="48" y="116"/>
                    <a:pt x="52" y="120"/>
                    <a:pt x="56" y="120"/>
                  </a:cubicBezTo>
                  <a:cubicBezTo>
                    <a:pt x="60" y="120"/>
                    <a:pt x="64" y="116"/>
                    <a:pt x="64" y="112"/>
                  </a:cubicBezTo>
                  <a:cubicBezTo>
                    <a:pt x="64" y="108"/>
                    <a:pt x="60" y="104"/>
                    <a:pt x="56" y="104"/>
                  </a:cubicBezTo>
                  <a:close/>
                  <a:moveTo>
                    <a:pt x="96" y="104"/>
                  </a:moveTo>
                  <a:cubicBezTo>
                    <a:pt x="92" y="104"/>
                    <a:pt x="88" y="108"/>
                    <a:pt x="88" y="112"/>
                  </a:cubicBezTo>
                  <a:cubicBezTo>
                    <a:pt x="88" y="116"/>
                    <a:pt x="92" y="120"/>
                    <a:pt x="96" y="120"/>
                  </a:cubicBezTo>
                  <a:cubicBezTo>
                    <a:pt x="100" y="120"/>
                    <a:pt x="104" y="116"/>
                    <a:pt x="104" y="112"/>
                  </a:cubicBezTo>
                  <a:cubicBezTo>
                    <a:pt x="104" y="108"/>
                    <a:pt x="100" y="104"/>
                    <a:pt x="96" y="1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ysClr val="windowText" lastClr="000000"/>
                </a:solidFill>
              </a:endParaRPr>
            </a:p>
          </p:txBody>
        </p:sp>
      </p:grpSp>
    </p:spTree>
    <p:extLst>
      <p:ext uri="{BB962C8B-B14F-4D97-AF65-F5344CB8AC3E}">
        <p14:creationId xmlns:p14="http://schemas.microsoft.com/office/powerpoint/2010/main" val="60106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decel="10000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52711" y="376341"/>
            <a:ext cx="5256584" cy="3275521"/>
            <a:chOff x="3044999" y="748853"/>
            <a:chExt cx="6552728" cy="4496502"/>
          </a:xfrm>
        </p:grpSpPr>
        <p:graphicFrame>
          <p:nvGraphicFramePr>
            <p:cNvPr id="2" name="图示 1"/>
            <p:cNvGraphicFramePr/>
            <p:nvPr>
              <p:extLst>
                <p:ext uri="{D42A27DB-BD31-4B8C-83A1-F6EECF244321}">
                  <p14:modId xmlns:p14="http://schemas.microsoft.com/office/powerpoint/2010/main" val="129648310"/>
                </p:ext>
              </p:extLst>
            </p:nvPr>
          </p:nvGraphicFramePr>
          <p:xfrm>
            <a:off x="3044999" y="748853"/>
            <a:ext cx="6552728"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7437486" y="3190815"/>
              <a:ext cx="2054540" cy="2054540"/>
              <a:chOff x="4396403" y="300880"/>
              <a:chExt cx="2054540" cy="2054540"/>
            </a:xfrm>
          </p:grpSpPr>
          <p:sp>
            <p:nvSpPr>
              <p:cNvPr id="4" name="椭圆 3"/>
              <p:cNvSpPr/>
              <p:nvPr/>
            </p:nvSpPr>
            <p:spPr>
              <a:xfrm>
                <a:off x="4396403" y="300880"/>
                <a:ext cx="2054540" cy="205454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椭圆 4"/>
              <p:cNvSpPr/>
              <p:nvPr/>
            </p:nvSpPr>
            <p:spPr>
              <a:xfrm>
                <a:off x="4697284" y="601760"/>
                <a:ext cx="1452781" cy="14527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zh-CN" altLang="en-US" sz="3600" b="1" kern="1200" dirty="0">
                    <a:latin typeface="微软雅黑" pitchFamily="34" charset="-122"/>
                    <a:ea typeface="微软雅黑" pitchFamily="34" charset="-122"/>
                  </a:rPr>
                  <a:t>两极</a:t>
                </a:r>
              </a:p>
            </p:txBody>
          </p:sp>
        </p:grpSp>
      </p:grpSp>
      <p:grpSp>
        <p:nvGrpSpPr>
          <p:cNvPr id="7" name="组合 6"/>
          <p:cNvGrpSpPr/>
          <p:nvPr/>
        </p:nvGrpSpPr>
        <p:grpSpPr>
          <a:xfrm>
            <a:off x="367917" y="3936710"/>
            <a:ext cx="5256584" cy="3275521"/>
            <a:chOff x="3044999" y="748853"/>
            <a:chExt cx="6552728" cy="4496502"/>
          </a:xfrm>
        </p:grpSpPr>
        <p:graphicFrame>
          <p:nvGraphicFramePr>
            <p:cNvPr id="8" name="图示 7"/>
            <p:cNvGraphicFramePr/>
            <p:nvPr>
              <p:extLst>
                <p:ext uri="{D42A27DB-BD31-4B8C-83A1-F6EECF244321}">
                  <p14:modId xmlns:p14="http://schemas.microsoft.com/office/powerpoint/2010/main" val="2498540894"/>
                </p:ext>
              </p:extLst>
            </p:nvPr>
          </p:nvGraphicFramePr>
          <p:xfrm>
            <a:off x="3044999" y="748853"/>
            <a:ext cx="6552728" cy="31683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 name="组合 8"/>
            <p:cNvGrpSpPr/>
            <p:nvPr/>
          </p:nvGrpSpPr>
          <p:grpSpPr>
            <a:xfrm>
              <a:off x="7437486" y="3190815"/>
              <a:ext cx="2054540" cy="2054540"/>
              <a:chOff x="4396403" y="300880"/>
              <a:chExt cx="2054540" cy="2054540"/>
            </a:xfrm>
          </p:grpSpPr>
          <p:sp>
            <p:nvSpPr>
              <p:cNvPr id="10" name="椭圆 9"/>
              <p:cNvSpPr/>
              <p:nvPr/>
            </p:nvSpPr>
            <p:spPr>
              <a:xfrm>
                <a:off x="4396403" y="300880"/>
                <a:ext cx="2054540" cy="205454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椭圆 4"/>
              <p:cNvSpPr/>
              <p:nvPr/>
            </p:nvSpPr>
            <p:spPr>
              <a:xfrm>
                <a:off x="4697284" y="601760"/>
                <a:ext cx="1452781" cy="14527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zh-CN" altLang="en-US" sz="3600" b="1" kern="1200" dirty="0">
                    <a:latin typeface="微软雅黑" pitchFamily="34" charset="-122"/>
                    <a:ea typeface="微软雅黑" pitchFamily="34" charset="-122"/>
                  </a:rPr>
                  <a:t>两极</a:t>
                </a:r>
              </a:p>
            </p:txBody>
          </p:sp>
        </p:grpSp>
      </p:grpSp>
      <p:grpSp>
        <p:nvGrpSpPr>
          <p:cNvPr id="12" name="组合 11"/>
          <p:cNvGrpSpPr/>
          <p:nvPr/>
        </p:nvGrpSpPr>
        <p:grpSpPr>
          <a:xfrm>
            <a:off x="6933431" y="2157839"/>
            <a:ext cx="5256584" cy="3275521"/>
            <a:chOff x="3044999" y="748853"/>
            <a:chExt cx="6552728" cy="4496502"/>
          </a:xfrm>
        </p:grpSpPr>
        <p:graphicFrame>
          <p:nvGraphicFramePr>
            <p:cNvPr id="13" name="图示 12"/>
            <p:cNvGraphicFramePr/>
            <p:nvPr>
              <p:extLst>
                <p:ext uri="{D42A27DB-BD31-4B8C-83A1-F6EECF244321}">
                  <p14:modId xmlns:p14="http://schemas.microsoft.com/office/powerpoint/2010/main" val="168892513"/>
                </p:ext>
              </p:extLst>
            </p:nvPr>
          </p:nvGraphicFramePr>
          <p:xfrm>
            <a:off x="3044999" y="748853"/>
            <a:ext cx="6552728" cy="316835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4" name="组合 13"/>
            <p:cNvGrpSpPr/>
            <p:nvPr/>
          </p:nvGrpSpPr>
          <p:grpSpPr>
            <a:xfrm>
              <a:off x="7437486" y="3190815"/>
              <a:ext cx="2054540" cy="2054540"/>
              <a:chOff x="4396403" y="300880"/>
              <a:chExt cx="2054540" cy="2054540"/>
            </a:xfrm>
          </p:grpSpPr>
          <p:sp>
            <p:nvSpPr>
              <p:cNvPr id="15" name="椭圆 14"/>
              <p:cNvSpPr/>
              <p:nvPr/>
            </p:nvSpPr>
            <p:spPr>
              <a:xfrm>
                <a:off x="4396403" y="300880"/>
                <a:ext cx="2054540" cy="205454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椭圆 4"/>
              <p:cNvSpPr/>
              <p:nvPr/>
            </p:nvSpPr>
            <p:spPr>
              <a:xfrm>
                <a:off x="4697284" y="601760"/>
                <a:ext cx="1452781" cy="14527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zh-CN" altLang="en-US" sz="3600" b="1" dirty="0">
                    <a:latin typeface="微软雅黑" pitchFamily="34" charset="-122"/>
                    <a:ea typeface="微软雅黑" pitchFamily="34" charset="-122"/>
                  </a:rPr>
                  <a:t>单</a:t>
                </a:r>
                <a:r>
                  <a:rPr lang="zh-CN" altLang="en-US" sz="3600" b="1" kern="1200" dirty="0">
                    <a:latin typeface="微软雅黑" pitchFamily="34" charset="-122"/>
                    <a:ea typeface="微软雅黑" pitchFamily="34" charset="-122"/>
                  </a:rPr>
                  <a:t>极</a:t>
                </a:r>
              </a:p>
            </p:txBody>
          </p:sp>
        </p:grpSp>
      </p:grpSp>
      <p:sp>
        <p:nvSpPr>
          <p:cNvPr id="17" name="矩形 16"/>
          <p:cNvSpPr/>
          <p:nvPr/>
        </p:nvSpPr>
        <p:spPr>
          <a:xfrm>
            <a:off x="6357367" y="5715581"/>
            <a:ext cx="5904656" cy="1384995"/>
          </a:xfrm>
          <a:prstGeom prst="rect">
            <a:avLst/>
          </a:prstGeom>
        </p:spPr>
        <p:txBody>
          <a:bodyPr wrap="square">
            <a:spAutoFit/>
          </a:bodyPr>
          <a:lstStyle/>
          <a:p>
            <a:pPr>
              <a:lnSpc>
                <a:spcPct val="150000"/>
              </a:lnSpc>
            </a:pPr>
            <a:r>
              <a:rPr kumimoji="1" lang="zh-CN" altLang="en-US" sz="2800" b="1" dirty="0">
                <a:latin typeface="微软雅黑" pitchFamily="34" charset="-122"/>
                <a:ea typeface="微软雅黑" pitchFamily="34" charset="-122"/>
              </a:rPr>
              <a:t>一战结束以来，人类经历了上述国际格局中的哪些调整？</a:t>
            </a:r>
            <a:endParaRPr lang="zh-CN" altLang="en-US" sz="2800" dirty="0"/>
          </a:p>
        </p:txBody>
      </p:sp>
      <p:cxnSp>
        <p:nvCxnSpPr>
          <p:cNvPr id="19" name="直接连接符 18"/>
          <p:cNvCxnSpPr/>
          <p:nvPr/>
        </p:nvCxnSpPr>
        <p:spPr>
          <a:xfrm>
            <a:off x="2108895" y="5560541"/>
            <a:ext cx="1620000" cy="8640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661623" y="3723889"/>
            <a:ext cx="1620000" cy="8640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11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71071" y="590120"/>
            <a:ext cx="10316610" cy="5295169"/>
          </a:xfrm>
          <a:prstGeom prst="rect">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20" tIns="48210" rIns="96420" bIns="48210" rtlCol="0" anchor="ctr"/>
          <a:lstStyle/>
          <a:p>
            <a:pPr algn="ctr" defTabSz="964197" fontAlgn="auto">
              <a:spcBef>
                <a:spcPts val="0"/>
              </a:spcBef>
              <a:spcAft>
                <a:spcPts val="0"/>
              </a:spcAft>
              <a:defRPr/>
            </a:pPr>
            <a:endParaRPr lang="zh-CN" altLang="en-US">
              <a:solidFill>
                <a:schemeClr val="lt1"/>
              </a:solidFill>
            </a:endParaRPr>
          </a:p>
        </p:txBody>
      </p:sp>
      <p:sp>
        <p:nvSpPr>
          <p:cNvPr id="28" name="文本占位符 2"/>
          <p:cNvSpPr>
            <a:spLocks noGrp="1"/>
          </p:cNvSpPr>
          <p:nvPr>
            <p:ph type="body" sz="quarter" idx="4294967295"/>
          </p:nvPr>
        </p:nvSpPr>
        <p:spPr>
          <a:xfrm>
            <a:off x="1455211" y="1333665"/>
            <a:ext cx="10132471" cy="3421058"/>
          </a:xfrm>
          <a:prstGeom prst="rect">
            <a:avLst/>
          </a:prstGeom>
        </p:spPr>
        <p:txBody>
          <a:bodyPr/>
          <a:lstStyle/>
          <a:p>
            <a:pPr>
              <a:lnSpc>
                <a:spcPct val="150000"/>
              </a:lnSpc>
              <a:buFont typeface="Wingdings" pitchFamily="2" charset="2"/>
              <a:buChar char="§"/>
            </a:pPr>
            <a:r>
              <a:rPr kumimoji="1" lang="zh-CN" altLang="en-US" sz="3400" b="1" dirty="0">
                <a:latin typeface="微软雅黑" pitchFamily="34" charset="-122"/>
                <a:ea typeface="微软雅黑" pitchFamily="34" charset="-122"/>
              </a:rPr>
              <a:t>自一战结束以来，国际格局只经历了二战后多极向两极的转变和冷战后两极向单极的转变。</a:t>
            </a:r>
            <a:endParaRPr kumimoji="1" lang="en-US" altLang="zh-CN" sz="3400" b="1" dirty="0">
              <a:latin typeface="微软雅黑" pitchFamily="34" charset="-122"/>
              <a:ea typeface="微软雅黑" pitchFamily="34" charset="-122"/>
            </a:endParaRPr>
          </a:p>
          <a:p>
            <a:pPr>
              <a:lnSpc>
                <a:spcPct val="150000"/>
              </a:lnSpc>
              <a:buFont typeface="Wingdings" pitchFamily="2" charset="2"/>
              <a:buChar char="§"/>
            </a:pPr>
            <a:r>
              <a:rPr kumimoji="1" lang="zh-CN" altLang="en-US" sz="3400" b="1" dirty="0">
                <a:latin typeface="微软雅黑" pitchFamily="34" charset="-122"/>
                <a:ea typeface="微软雅黑" pitchFamily="34" charset="-122"/>
              </a:rPr>
              <a:t>我们缺乏</a:t>
            </a:r>
            <a:r>
              <a:rPr kumimoji="1" lang="zh-CN" altLang="en-US" sz="3400" b="1" dirty="0">
                <a:solidFill>
                  <a:srgbClr val="FF0000"/>
                </a:solidFill>
                <a:latin typeface="微软雅黑" pitchFamily="34" charset="-122"/>
                <a:ea typeface="微软雅黑" pitchFamily="34" charset="-122"/>
              </a:rPr>
              <a:t>从单极向两极、多级转变</a:t>
            </a:r>
            <a:r>
              <a:rPr kumimoji="1" lang="zh-CN" altLang="en-US" sz="3400" b="1" dirty="0">
                <a:latin typeface="微软雅黑" pitchFamily="34" charset="-122"/>
                <a:ea typeface="微软雅黑" pitchFamily="34" charset="-122"/>
              </a:rPr>
              <a:t>的历史经验。</a:t>
            </a:r>
          </a:p>
        </p:txBody>
      </p:sp>
    </p:spTree>
    <p:extLst>
      <p:ext uri="{BB962C8B-B14F-4D97-AF65-F5344CB8AC3E}">
        <p14:creationId xmlns:p14="http://schemas.microsoft.com/office/powerpoint/2010/main" val="33021224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bt238"/>
</p:tagLst>
</file>

<file path=ppt/tags/tag10.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12.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1.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3.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5.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2985</Words>
  <Application>Microsoft Macintosh PowerPoint</Application>
  <PresentationFormat>自定义</PresentationFormat>
  <Paragraphs>178</Paragraphs>
  <Slides>43</Slides>
  <Notes>14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43</vt:i4>
      </vt:variant>
    </vt:vector>
  </HeadingPairs>
  <TitlesOfParts>
    <vt:vector size="58" baseType="lpstr">
      <vt:lpstr>黑体</vt:lpstr>
      <vt:lpstr>华文楷体</vt:lpstr>
      <vt:lpstr>华文细黑</vt:lpstr>
      <vt:lpstr>楷体</vt:lpstr>
      <vt:lpstr>微软雅黑</vt:lpstr>
      <vt:lpstr>微软雅黑</vt:lpstr>
      <vt:lpstr>KaiTi</vt:lpstr>
      <vt:lpstr>Arial</vt:lpstr>
      <vt:lpstr>Arial</vt:lpstr>
      <vt:lpstr>Calibri</vt:lpstr>
      <vt:lpstr>Calibri Light</vt:lpstr>
      <vt:lpstr>Segoe UI</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bt238</dc:title>
  <dc:creator/>
  <cp:lastModifiedBy/>
  <cp:revision>1</cp:revision>
  <dcterms:created xsi:type="dcterms:W3CDTF">2016-11-30T15:06:19Z</dcterms:created>
  <dcterms:modified xsi:type="dcterms:W3CDTF">2020-11-29T12:14:19Z</dcterms:modified>
</cp:coreProperties>
</file>